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  <p:sldMasterId id="2147483710" r:id="rId5"/>
    <p:sldMasterId id="2147483737" r:id="rId6"/>
    <p:sldMasterId id="2147483728" r:id="rId7"/>
    <p:sldMasterId id="2147483742" r:id="rId8"/>
    <p:sldMasterId id="2147483745" r:id="rId9"/>
    <p:sldMasterId id="2147483748" r:id="rId10"/>
    <p:sldMasterId id="2147483753" r:id="rId11"/>
  </p:sldMasterIdLst>
  <p:notesMasterIdLst>
    <p:notesMasterId r:id="rId64"/>
  </p:notesMasterIdLst>
  <p:sldIdLst>
    <p:sldId id="260" r:id="rId12"/>
    <p:sldId id="268" r:id="rId13"/>
    <p:sldId id="1664" r:id="rId14"/>
    <p:sldId id="1618" r:id="rId15"/>
    <p:sldId id="1677" r:id="rId16"/>
    <p:sldId id="1679" r:id="rId17"/>
    <p:sldId id="1680" r:id="rId18"/>
    <p:sldId id="1927" r:id="rId19"/>
    <p:sldId id="1928" r:id="rId20"/>
    <p:sldId id="1533" r:id="rId21"/>
    <p:sldId id="1636" r:id="rId22"/>
    <p:sldId id="1929" r:id="rId23"/>
    <p:sldId id="1946" r:id="rId24"/>
    <p:sldId id="1930" r:id="rId25"/>
    <p:sldId id="1931" r:id="rId26"/>
    <p:sldId id="1932" r:id="rId27"/>
    <p:sldId id="1933" r:id="rId28"/>
    <p:sldId id="1934" r:id="rId29"/>
    <p:sldId id="1935" r:id="rId30"/>
    <p:sldId id="1936" r:id="rId31"/>
    <p:sldId id="1945" r:id="rId32"/>
    <p:sldId id="1940" r:id="rId33"/>
    <p:sldId id="1534" r:id="rId34"/>
    <p:sldId id="1947" r:id="rId35"/>
    <p:sldId id="1939" r:id="rId36"/>
    <p:sldId id="1941" r:id="rId37"/>
    <p:sldId id="1942" r:id="rId38"/>
    <p:sldId id="1948" r:id="rId39"/>
    <p:sldId id="1949" r:id="rId40"/>
    <p:sldId id="1950" r:id="rId41"/>
    <p:sldId id="1951" r:id="rId42"/>
    <p:sldId id="1952" r:id="rId43"/>
    <p:sldId id="1953" r:id="rId44"/>
    <p:sldId id="1954" r:id="rId45"/>
    <p:sldId id="1955" r:id="rId46"/>
    <p:sldId id="1956" r:id="rId47"/>
    <p:sldId id="1957" r:id="rId48"/>
    <p:sldId id="1958" r:id="rId49"/>
    <p:sldId id="1640" r:id="rId50"/>
    <p:sldId id="1648" r:id="rId51"/>
    <p:sldId id="1641" r:id="rId52"/>
    <p:sldId id="1649" r:id="rId53"/>
    <p:sldId id="1642" r:id="rId54"/>
    <p:sldId id="1650" r:id="rId55"/>
    <p:sldId id="1651" r:id="rId56"/>
    <p:sldId id="1652" r:id="rId57"/>
    <p:sldId id="1662" r:id="rId58"/>
    <p:sldId id="1663" r:id="rId59"/>
    <p:sldId id="1643" r:id="rId60"/>
    <p:sldId id="1653" r:id="rId61"/>
    <p:sldId id="324" r:id="rId62"/>
    <p:sldId id="1627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gwelski, Deb" initials="RD" lastIdx="19" clrIdx="0">
    <p:extLst>
      <p:ext uri="{19B8F6BF-5375-455C-9EA6-DF929625EA0E}">
        <p15:presenceInfo xmlns:p15="http://schemas.microsoft.com/office/powerpoint/2012/main" userId="S::Deb.Ringwelski@Pearson.com::7b87420d-e131-414b-9186-752ff4e267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1B6A7F"/>
    <a:srgbClr val="85D2DB"/>
    <a:srgbClr val="4AC7EB"/>
    <a:srgbClr val="2399BB"/>
    <a:srgbClr val="0067B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94" autoAdjust="0"/>
  </p:normalViewPr>
  <p:slideViewPr>
    <p:cSldViewPr snapToGrid="0" snapToObjects="1">
      <p:cViewPr varScale="1">
        <p:scale>
          <a:sx n="121" d="100"/>
          <a:sy n="121" d="100"/>
        </p:scale>
        <p:origin x="194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0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viewProps" Target="view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25E7D-0788-489A-A9CA-6A3F5A14B4EF}" type="datetimeFigureOut">
              <a:rPr lang="en-US" smtClean="0"/>
              <a:t>6/22/22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E49E9-BFCB-411A-9AD9-18EAB2D6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7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8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21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21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19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7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00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77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0A07B956-CC6F-054C-BA03-AD54801AB6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4181" y="1016002"/>
            <a:ext cx="5613431" cy="192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7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57FC7D-44DF-5C4E-8336-999C8BE9D3DB}"/>
              </a:ext>
            </a:extLst>
          </p:cNvPr>
          <p:cNvSpPr/>
          <p:nvPr userDrawn="1"/>
        </p:nvSpPr>
        <p:spPr>
          <a:xfrm>
            <a:off x="1371601" y="1600200"/>
            <a:ext cx="7773512" cy="997527"/>
          </a:xfrm>
          <a:prstGeom prst="rect">
            <a:avLst/>
          </a:prstGeom>
          <a:solidFill>
            <a:srgbClr val="005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1B6A7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05574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0C5B4BAE-E487-E94A-BB2D-F8AC7FDB5B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057853-1190-E745-AC52-1DCA78840128}"/>
              </a:ext>
            </a:extLst>
          </p:cNvPr>
          <p:cNvSpPr/>
          <p:nvPr userDrawn="1"/>
        </p:nvSpPr>
        <p:spPr>
          <a:xfrm>
            <a:off x="0" y="1600200"/>
            <a:ext cx="1306946" cy="990600"/>
          </a:xfrm>
          <a:prstGeom prst="rect">
            <a:avLst/>
          </a:prstGeom>
          <a:solidFill>
            <a:srgbClr val="85D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9" name="Picture 1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9A69C1C-9037-8240-8E47-24A9AC8F87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0808" y="6030409"/>
            <a:ext cx="1535443" cy="5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Pr>
        <a:solidFill>
          <a:srgbClr val="00808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60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DD4-2B47-49A4-95BF-274E81D2F221}" type="datetimeFigureOut">
              <a:rPr lang="en-US" smtClean="0"/>
              <a:pPr/>
              <a:t>6/22/22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A45B85-44B5-4F53-8F27-0A64C6933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72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CAA5-1041-744F-9686-C12327239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BAC8A-19B4-954F-8814-10ADD1C2C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6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214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F9813-47EC-054F-87F6-B8D419CC3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662177"/>
            <a:ext cx="6858000" cy="1972138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solidFill>
                  <a:srgbClr val="005A7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0A07B956-CC6F-054C-BA03-AD54801AB6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11500" y="1237145"/>
            <a:ext cx="2921000" cy="1003300"/>
          </a:xfrm>
          <a:prstGeom prst="rect">
            <a:avLst/>
          </a:prstGeom>
        </p:spPr>
      </p:pic>
      <p:pic>
        <p:nvPicPr>
          <p:cNvPr id="6" name="Picture 5" descr="A picture containing ball, room&#10;&#10;Description automatically generated">
            <a:extLst>
              <a:ext uri="{FF2B5EF4-FFF2-40B4-BE49-F238E27FC236}">
                <a16:creationId xmlns:a16="http://schemas.microsoft.com/office/drawing/2014/main" id="{11340A0F-9379-0044-95FB-C12A4D5809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749" y="5975569"/>
            <a:ext cx="825500" cy="5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65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9A69C1C-9037-8240-8E47-24A9AC8F87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0808" y="6030409"/>
            <a:ext cx="1535443" cy="527391"/>
          </a:xfrm>
          <a:prstGeom prst="rect">
            <a:avLst/>
          </a:prstGeom>
        </p:spPr>
      </p:pic>
      <p:pic>
        <p:nvPicPr>
          <p:cNvPr id="4" name="Picture 3" descr="A picture containing ball, room&#10;&#10;Description automatically generated">
            <a:extLst>
              <a:ext uri="{FF2B5EF4-FFF2-40B4-BE49-F238E27FC236}">
                <a16:creationId xmlns:a16="http://schemas.microsoft.com/office/drawing/2014/main" id="{251F5035-DA9A-0D4C-A425-BC8E74BE35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749" y="5975569"/>
            <a:ext cx="825500" cy="5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83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463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CAA5-1041-744F-9686-C12327239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BAC8A-19B4-954F-8814-10ADD1C2C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3054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41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9A69C1C-9037-8240-8E47-24A9AC8F87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0808" y="6030409"/>
            <a:ext cx="1535443" cy="5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5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9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30F1FE3D-C409-3F48-B4D8-C2311FF25E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179" y="347240"/>
            <a:ext cx="1535443" cy="527391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82CE48-A0AB-0745-9228-86061CFF8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7838" y="1252538"/>
            <a:ext cx="4779962" cy="3997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i="0">
                <a:solidFill>
                  <a:srgbClr val="005A7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DBA0440-8123-C54E-9B59-0C59C7A303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9800" y="1252538"/>
            <a:ext cx="2903538" cy="3997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edit</a:t>
            </a:r>
          </a:p>
        </p:txBody>
      </p:sp>
    </p:spTree>
    <p:extLst>
      <p:ext uri="{BB962C8B-B14F-4D97-AF65-F5344CB8AC3E}">
        <p14:creationId xmlns:p14="http://schemas.microsoft.com/office/powerpoint/2010/main" val="183736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5114-2D1F-B74C-9172-544E51041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856"/>
            <a:ext cx="7886700" cy="6424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EABEA-8407-A143-B5D2-41DABEF73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333"/>
            <a:ext cx="7886700" cy="4737630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  <a:lumOff val="25000"/>
                </a:schemeClr>
              </a:buClr>
              <a:defRPr sz="3200"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>
              <a:buClr>
                <a:schemeClr val="accent2">
                  <a:lumMod val="75000"/>
                  <a:lumOff val="25000"/>
                </a:schemeClr>
              </a:buClr>
              <a:defRPr sz="2800"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>
              <a:buClr>
                <a:schemeClr val="accent2">
                  <a:lumMod val="75000"/>
                  <a:lumOff val="25000"/>
                </a:schemeClr>
              </a:buClr>
              <a:defRPr sz="2400"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>
              <a:buClr>
                <a:schemeClr val="accent2">
                  <a:lumMod val="75000"/>
                  <a:lumOff val="25000"/>
                </a:schemeClr>
              </a:buClr>
              <a:defRPr sz="2000"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>
              <a:buClr>
                <a:schemeClr val="accent2">
                  <a:lumMod val="75000"/>
                  <a:lumOff val="25000"/>
                </a:schemeClr>
              </a:buClr>
              <a:defRPr sz="1800">
                <a:latin typeface="Tw Cen MT" panose="020B0602020104020603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59843-6DFD-D245-9434-DEC0D08F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6547-08D3-2044-8AAD-7B1C3518EB55}" type="datetimeFigureOut">
              <a:rPr lang="en-US" smtClean="0"/>
              <a:t>6/22/22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2D55E-0636-6948-9907-4F773934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0522C-3731-3646-917F-9EE36CFA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FB00-171A-874C-937F-904B6FA8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4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57FC7D-44DF-5C4E-8336-999C8BE9D3DB}"/>
              </a:ext>
            </a:extLst>
          </p:cNvPr>
          <p:cNvSpPr/>
          <p:nvPr userDrawn="1"/>
        </p:nvSpPr>
        <p:spPr>
          <a:xfrm>
            <a:off x="1371601" y="1600200"/>
            <a:ext cx="7773512" cy="997527"/>
          </a:xfrm>
          <a:prstGeom prst="rect">
            <a:avLst/>
          </a:prstGeom>
          <a:solidFill>
            <a:srgbClr val="005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1B6A7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05574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0C5B4BAE-E487-E94A-BB2D-F8AC7FDB5B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057853-1190-E745-AC52-1DCA78840128}"/>
              </a:ext>
            </a:extLst>
          </p:cNvPr>
          <p:cNvSpPr/>
          <p:nvPr userDrawn="1"/>
        </p:nvSpPr>
        <p:spPr>
          <a:xfrm>
            <a:off x="0" y="1600200"/>
            <a:ext cx="1306946" cy="990600"/>
          </a:xfrm>
          <a:prstGeom prst="rect">
            <a:avLst/>
          </a:prstGeom>
          <a:solidFill>
            <a:srgbClr val="85D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9" name="Picture 1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9A69C1C-9037-8240-8E47-24A9AC8F87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0808" y="6030409"/>
            <a:ext cx="1535443" cy="527391"/>
          </a:xfrm>
          <a:prstGeom prst="rect">
            <a:avLst/>
          </a:prstGeom>
        </p:spPr>
      </p:pic>
      <p:pic>
        <p:nvPicPr>
          <p:cNvPr id="20" name="Picture 19" descr="A picture containing ball, room&#10;&#10;Description automatically generated">
            <a:extLst>
              <a:ext uri="{FF2B5EF4-FFF2-40B4-BE49-F238E27FC236}">
                <a16:creationId xmlns:a16="http://schemas.microsoft.com/office/drawing/2014/main" id="{251F5035-DA9A-0D4C-A425-BC8E74BE35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749" y="5975569"/>
            <a:ext cx="825500" cy="5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63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CAA5-1041-744F-9686-C12327239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BAC8A-19B4-954F-8814-10ADD1C2C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804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69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5114-2D1F-B74C-9172-544E51041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856"/>
            <a:ext cx="7886700" cy="6424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EABEA-8407-A143-B5D2-41DABEF73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333"/>
            <a:ext cx="7886700" cy="4737630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  <a:lumOff val="25000"/>
                </a:schemeClr>
              </a:buClr>
              <a:defRPr sz="3200"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>
              <a:buClr>
                <a:schemeClr val="accent2">
                  <a:lumMod val="75000"/>
                  <a:lumOff val="25000"/>
                </a:schemeClr>
              </a:buClr>
              <a:defRPr sz="2800"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>
              <a:buClr>
                <a:schemeClr val="accent2">
                  <a:lumMod val="75000"/>
                  <a:lumOff val="25000"/>
                </a:schemeClr>
              </a:buClr>
              <a:defRPr sz="2400"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>
              <a:buClr>
                <a:schemeClr val="accent2">
                  <a:lumMod val="75000"/>
                  <a:lumOff val="25000"/>
                </a:schemeClr>
              </a:buClr>
              <a:defRPr sz="2000"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>
              <a:buClr>
                <a:schemeClr val="accent2">
                  <a:lumMod val="75000"/>
                  <a:lumOff val="25000"/>
                </a:schemeClr>
              </a:buClr>
              <a:defRPr sz="1800">
                <a:latin typeface="Tw Cen MT" panose="020B0602020104020603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59843-6DFD-D245-9434-DEC0D08F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6547-08D3-2044-8AAD-7B1C3518EB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2D55E-0636-6948-9907-4F773934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0522C-3731-3646-917F-9EE36CFA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FB00-171A-874C-937F-904B6FA8E8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649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hite, water, large, holding&#10;&#10;Description automatically generated">
            <a:extLst>
              <a:ext uri="{FF2B5EF4-FFF2-40B4-BE49-F238E27FC236}">
                <a16:creationId xmlns:a16="http://schemas.microsoft.com/office/drawing/2014/main" id="{E6A89D0D-2CD6-F345-9F63-9F29961F00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1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6" r:id="rId2"/>
    <p:sldLayoutId id="214748373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7669EB4-A02C-E449-8C57-9044DF777C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8FBA48E3-F543-8445-A767-B67977CFD6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8179" y="347240"/>
            <a:ext cx="1535443" cy="5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7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61EA6-6729-3E4E-B1ED-EA3876D59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6547-08D3-2044-8AAD-7B1C3518EB55}" type="datetimeFigureOut">
              <a:rPr lang="en-US" smtClean="0"/>
              <a:t>6/22/22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90134-D2E8-CB42-BC9B-65D9E89DB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5AF6A-5B9A-E744-A858-275146D27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FB00-171A-874C-937F-904B6FA8E8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18B2B9-D342-1F42-8D36-2D17F8DE4EC5}"/>
              </a:ext>
            </a:extLst>
          </p:cNvPr>
          <p:cNvSpPr/>
          <p:nvPr userDrawn="1"/>
        </p:nvSpPr>
        <p:spPr>
          <a:xfrm>
            <a:off x="0" y="997527"/>
            <a:ext cx="1935677" cy="1781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464C78-3ED0-794B-B830-2AF968BE55E7}"/>
              </a:ext>
            </a:extLst>
          </p:cNvPr>
          <p:cNvSpPr/>
          <p:nvPr userDrawn="1"/>
        </p:nvSpPr>
        <p:spPr>
          <a:xfrm>
            <a:off x="1835016" y="997527"/>
            <a:ext cx="1935677" cy="17813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B9FEFE-6D47-5241-A500-D41ED7834C4C}"/>
              </a:ext>
            </a:extLst>
          </p:cNvPr>
          <p:cNvSpPr/>
          <p:nvPr userDrawn="1"/>
        </p:nvSpPr>
        <p:spPr>
          <a:xfrm>
            <a:off x="3670032" y="997527"/>
            <a:ext cx="1805049" cy="178130"/>
          </a:xfrm>
          <a:prstGeom prst="rect">
            <a:avLst/>
          </a:prstGeom>
          <a:solidFill>
            <a:srgbClr val="239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D03A0-E101-9A4A-902F-491746DCB2B0}"/>
              </a:ext>
            </a:extLst>
          </p:cNvPr>
          <p:cNvSpPr/>
          <p:nvPr userDrawn="1"/>
        </p:nvSpPr>
        <p:spPr>
          <a:xfrm>
            <a:off x="5475081" y="997528"/>
            <a:ext cx="1833903" cy="178130"/>
          </a:xfrm>
          <a:prstGeom prst="rect">
            <a:avLst/>
          </a:prstGeom>
          <a:solidFill>
            <a:srgbClr val="4AC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C84F9F-35EE-1A43-B64B-9790C89BD6B6}"/>
              </a:ext>
            </a:extLst>
          </p:cNvPr>
          <p:cNvSpPr/>
          <p:nvPr userDrawn="1"/>
        </p:nvSpPr>
        <p:spPr>
          <a:xfrm>
            <a:off x="7308984" y="946150"/>
            <a:ext cx="1836129" cy="229507"/>
          </a:xfrm>
          <a:prstGeom prst="rect">
            <a:avLst/>
          </a:prstGeom>
          <a:solidFill>
            <a:srgbClr val="85D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7FC7D-44DF-5C4E-8336-999C8BE9D3DB}"/>
              </a:ext>
            </a:extLst>
          </p:cNvPr>
          <p:cNvSpPr/>
          <p:nvPr userDrawn="1"/>
        </p:nvSpPr>
        <p:spPr>
          <a:xfrm>
            <a:off x="0" y="0"/>
            <a:ext cx="9144000" cy="997527"/>
          </a:xfrm>
          <a:prstGeom prst="rect">
            <a:avLst/>
          </a:prstGeom>
          <a:solidFill>
            <a:srgbClr val="005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4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38338A-303E-5543-9D46-C790C7E26404}"/>
              </a:ext>
            </a:extLst>
          </p:cNvPr>
          <p:cNvSpPr/>
          <p:nvPr userDrawn="1"/>
        </p:nvSpPr>
        <p:spPr>
          <a:xfrm>
            <a:off x="-11875" y="248202"/>
            <a:ext cx="9144000" cy="6606849"/>
          </a:xfrm>
          <a:prstGeom prst="rect">
            <a:avLst/>
          </a:prstGeom>
          <a:solidFill>
            <a:srgbClr val="005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98D870-E42E-774A-9931-C8B61240F61C}"/>
              </a:ext>
            </a:extLst>
          </p:cNvPr>
          <p:cNvSpPr/>
          <p:nvPr userDrawn="1"/>
        </p:nvSpPr>
        <p:spPr>
          <a:xfrm>
            <a:off x="-1113" y="0"/>
            <a:ext cx="1935677" cy="249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F8537E-BE04-0E48-9432-9427155D69A4}"/>
              </a:ext>
            </a:extLst>
          </p:cNvPr>
          <p:cNvSpPr/>
          <p:nvPr userDrawn="1"/>
        </p:nvSpPr>
        <p:spPr>
          <a:xfrm>
            <a:off x="1833903" y="0"/>
            <a:ext cx="1935677" cy="249382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65721-B6A0-E444-9FDF-1F5EDAF1E6C6}"/>
              </a:ext>
            </a:extLst>
          </p:cNvPr>
          <p:cNvSpPr/>
          <p:nvPr userDrawn="1"/>
        </p:nvSpPr>
        <p:spPr>
          <a:xfrm>
            <a:off x="3668919" y="0"/>
            <a:ext cx="1805049" cy="249382"/>
          </a:xfrm>
          <a:prstGeom prst="rect">
            <a:avLst/>
          </a:prstGeom>
          <a:solidFill>
            <a:srgbClr val="239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250ED8-C8E6-C44D-B7B9-E84294D447AB}"/>
              </a:ext>
            </a:extLst>
          </p:cNvPr>
          <p:cNvSpPr/>
          <p:nvPr userDrawn="1"/>
        </p:nvSpPr>
        <p:spPr>
          <a:xfrm>
            <a:off x="5473968" y="2949"/>
            <a:ext cx="1833903" cy="245253"/>
          </a:xfrm>
          <a:prstGeom prst="rect">
            <a:avLst/>
          </a:prstGeom>
          <a:solidFill>
            <a:srgbClr val="4AC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057853-1190-E745-AC52-1DCA78840128}"/>
              </a:ext>
            </a:extLst>
          </p:cNvPr>
          <p:cNvSpPr/>
          <p:nvPr userDrawn="1"/>
        </p:nvSpPr>
        <p:spPr>
          <a:xfrm>
            <a:off x="7307871" y="2949"/>
            <a:ext cx="1836129" cy="245253"/>
          </a:xfrm>
          <a:prstGeom prst="rect">
            <a:avLst/>
          </a:prstGeom>
          <a:solidFill>
            <a:srgbClr val="85D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9" name="Picture 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9A69C1C-9037-8240-8E47-24A9AC8F87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0808" y="6030409"/>
            <a:ext cx="1535443" cy="527391"/>
          </a:xfrm>
          <a:prstGeom prst="rect">
            <a:avLst/>
          </a:prstGeom>
        </p:spPr>
      </p:pic>
      <p:pic>
        <p:nvPicPr>
          <p:cNvPr id="10" name="Picture 9" descr="A picture containing ball, room&#10;&#10;Description automatically generated">
            <a:extLst>
              <a:ext uri="{FF2B5EF4-FFF2-40B4-BE49-F238E27FC236}">
                <a16:creationId xmlns:a16="http://schemas.microsoft.com/office/drawing/2014/main" id="{251F5035-DA9A-0D4C-A425-BC8E74BE35E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7749" y="5975569"/>
            <a:ext cx="825500" cy="5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2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61EA6-6729-3E4E-B1ED-EA3876D59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6547-08D3-2044-8AAD-7B1C3518EB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90134-D2E8-CB42-BC9B-65D9E89DB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5AF6A-5B9A-E744-A858-275146D27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FB00-171A-874C-937F-904B6FA8E8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18B2B9-D342-1F42-8D36-2D17F8DE4EC5}"/>
              </a:ext>
            </a:extLst>
          </p:cNvPr>
          <p:cNvSpPr/>
          <p:nvPr userDrawn="1"/>
        </p:nvSpPr>
        <p:spPr>
          <a:xfrm>
            <a:off x="0" y="997527"/>
            <a:ext cx="1935677" cy="1781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464C78-3ED0-794B-B830-2AF968BE55E7}"/>
              </a:ext>
            </a:extLst>
          </p:cNvPr>
          <p:cNvSpPr/>
          <p:nvPr userDrawn="1"/>
        </p:nvSpPr>
        <p:spPr>
          <a:xfrm>
            <a:off x="1835016" y="997527"/>
            <a:ext cx="1935677" cy="17813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B9FEFE-6D47-5241-A500-D41ED7834C4C}"/>
              </a:ext>
            </a:extLst>
          </p:cNvPr>
          <p:cNvSpPr/>
          <p:nvPr userDrawn="1"/>
        </p:nvSpPr>
        <p:spPr>
          <a:xfrm>
            <a:off x="3670032" y="997527"/>
            <a:ext cx="1805049" cy="178130"/>
          </a:xfrm>
          <a:prstGeom prst="rect">
            <a:avLst/>
          </a:prstGeom>
          <a:solidFill>
            <a:srgbClr val="239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D03A0-E101-9A4A-902F-491746DCB2B0}"/>
              </a:ext>
            </a:extLst>
          </p:cNvPr>
          <p:cNvSpPr/>
          <p:nvPr userDrawn="1"/>
        </p:nvSpPr>
        <p:spPr>
          <a:xfrm>
            <a:off x="5475081" y="997528"/>
            <a:ext cx="1833903" cy="178130"/>
          </a:xfrm>
          <a:prstGeom prst="rect">
            <a:avLst/>
          </a:prstGeom>
          <a:solidFill>
            <a:srgbClr val="4AC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C84F9F-35EE-1A43-B64B-9790C89BD6B6}"/>
              </a:ext>
            </a:extLst>
          </p:cNvPr>
          <p:cNvSpPr/>
          <p:nvPr userDrawn="1"/>
        </p:nvSpPr>
        <p:spPr>
          <a:xfrm>
            <a:off x="7308984" y="946150"/>
            <a:ext cx="1836129" cy="229507"/>
          </a:xfrm>
          <a:prstGeom prst="rect">
            <a:avLst/>
          </a:prstGeom>
          <a:solidFill>
            <a:srgbClr val="85D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7FC7D-44DF-5C4E-8336-999C8BE9D3DB}"/>
              </a:ext>
            </a:extLst>
          </p:cNvPr>
          <p:cNvSpPr/>
          <p:nvPr userDrawn="1"/>
        </p:nvSpPr>
        <p:spPr>
          <a:xfrm>
            <a:off x="0" y="0"/>
            <a:ext cx="9144000" cy="997527"/>
          </a:xfrm>
          <a:prstGeom prst="rect">
            <a:avLst/>
          </a:prstGeom>
          <a:solidFill>
            <a:srgbClr val="005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65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52" r:id="rId2"/>
    <p:sldLayoutId id="2147483756" r:id="rId3"/>
    <p:sldLayoutId id="21474837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38338A-303E-5543-9D46-C790C7E26404}"/>
              </a:ext>
            </a:extLst>
          </p:cNvPr>
          <p:cNvSpPr/>
          <p:nvPr userDrawn="1"/>
        </p:nvSpPr>
        <p:spPr>
          <a:xfrm>
            <a:off x="-11875" y="248202"/>
            <a:ext cx="9144000" cy="6606849"/>
          </a:xfrm>
          <a:prstGeom prst="rect">
            <a:avLst/>
          </a:prstGeom>
          <a:solidFill>
            <a:srgbClr val="005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98D870-E42E-774A-9931-C8B61240F61C}"/>
              </a:ext>
            </a:extLst>
          </p:cNvPr>
          <p:cNvSpPr/>
          <p:nvPr userDrawn="1"/>
        </p:nvSpPr>
        <p:spPr>
          <a:xfrm>
            <a:off x="-1113" y="0"/>
            <a:ext cx="1935677" cy="249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F8537E-BE04-0E48-9432-9427155D69A4}"/>
              </a:ext>
            </a:extLst>
          </p:cNvPr>
          <p:cNvSpPr/>
          <p:nvPr userDrawn="1"/>
        </p:nvSpPr>
        <p:spPr>
          <a:xfrm>
            <a:off x="1833903" y="0"/>
            <a:ext cx="1935677" cy="249382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65721-B6A0-E444-9FDF-1F5EDAF1E6C6}"/>
              </a:ext>
            </a:extLst>
          </p:cNvPr>
          <p:cNvSpPr/>
          <p:nvPr userDrawn="1"/>
        </p:nvSpPr>
        <p:spPr>
          <a:xfrm>
            <a:off x="3668919" y="0"/>
            <a:ext cx="1805049" cy="249382"/>
          </a:xfrm>
          <a:prstGeom prst="rect">
            <a:avLst/>
          </a:prstGeom>
          <a:solidFill>
            <a:srgbClr val="239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250ED8-C8E6-C44D-B7B9-E84294D447AB}"/>
              </a:ext>
            </a:extLst>
          </p:cNvPr>
          <p:cNvSpPr/>
          <p:nvPr userDrawn="1"/>
        </p:nvSpPr>
        <p:spPr>
          <a:xfrm>
            <a:off x="5473968" y="2949"/>
            <a:ext cx="1833903" cy="245253"/>
          </a:xfrm>
          <a:prstGeom prst="rect">
            <a:avLst/>
          </a:prstGeom>
          <a:solidFill>
            <a:srgbClr val="4AC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057853-1190-E745-AC52-1DCA78840128}"/>
              </a:ext>
            </a:extLst>
          </p:cNvPr>
          <p:cNvSpPr/>
          <p:nvPr userDrawn="1"/>
        </p:nvSpPr>
        <p:spPr>
          <a:xfrm>
            <a:off x="7307871" y="2949"/>
            <a:ext cx="1836129" cy="245253"/>
          </a:xfrm>
          <a:prstGeom prst="rect">
            <a:avLst/>
          </a:prstGeom>
          <a:solidFill>
            <a:srgbClr val="85D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9A69C1C-9037-8240-8E47-24A9AC8F87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0808" y="6030409"/>
            <a:ext cx="1535443" cy="527391"/>
          </a:xfrm>
          <a:prstGeom prst="rect">
            <a:avLst/>
          </a:prstGeom>
        </p:spPr>
      </p:pic>
      <p:pic>
        <p:nvPicPr>
          <p:cNvPr id="10" name="Picture 9" descr="A picture containing ball, room&#10;&#10;Description automatically generated">
            <a:extLst>
              <a:ext uri="{FF2B5EF4-FFF2-40B4-BE49-F238E27FC236}">
                <a16:creationId xmlns:a16="http://schemas.microsoft.com/office/drawing/2014/main" id="{251F5035-DA9A-0D4C-A425-BC8E74BE35E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7749" y="5975569"/>
            <a:ext cx="825500" cy="5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2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hite, water, large, holding&#10;&#10;Description automatically generated">
            <a:extLst>
              <a:ext uri="{FF2B5EF4-FFF2-40B4-BE49-F238E27FC236}">
                <a16:creationId xmlns:a16="http://schemas.microsoft.com/office/drawing/2014/main" id="{E6A89D0D-2CD6-F345-9F63-9F29961F00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7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38338A-303E-5543-9D46-C790C7E26404}"/>
              </a:ext>
            </a:extLst>
          </p:cNvPr>
          <p:cNvSpPr/>
          <p:nvPr userDrawn="1"/>
        </p:nvSpPr>
        <p:spPr>
          <a:xfrm>
            <a:off x="-11875" y="248202"/>
            <a:ext cx="9144000" cy="6606849"/>
          </a:xfrm>
          <a:prstGeom prst="rect">
            <a:avLst/>
          </a:prstGeom>
          <a:solidFill>
            <a:srgbClr val="005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98D870-E42E-774A-9931-C8B61240F61C}"/>
              </a:ext>
            </a:extLst>
          </p:cNvPr>
          <p:cNvSpPr/>
          <p:nvPr userDrawn="1"/>
        </p:nvSpPr>
        <p:spPr>
          <a:xfrm>
            <a:off x="-1113" y="0"/>
            <a:ext cx="1935677" cy="249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F8537E-BE04-0E48-9432-9427155D69A4}"/>
              </a:ext>
            </a:extLst>
          </p:cNvPr>
          <p:cNvSpPr/>
          <p:nvPr userDrawn="1"/>
        </p:nvSpPr>
        <p:spPr>
          <a:xfrm>
            <a:off x="1833903" y="0"/>
            <a:ext cx="1935677" cy="249382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65721-B6A0-E444-9FDF-1F5EDAF1E6C6}"/>
              </a:ext>
            </a:extLst>
          </p:cNvPr>
          <p:cNvSpPr/>
          <p:nvPr userDrawn="1"/>
        </p:nvSpPr>
        <p:spPr>
          <a:xfrm>
            <a:off x="3668919" y="0"/>
            <a:ext cx="1805049" cy="249382"/>
          </a:xfrm>
          <a:prstGeom prst="rect">
            <a:avLst/>
          </a:prstGeom>
          <a:solidFill>
            <a:srgbClr val="239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250ED8-C8E6-C44D-B7B9-E84294D447AB}"/>
              </a:ext>
            </a:extLst>
          </p:cNvPr>
          <p:cNvSpPr/>
          <p:nvPr userDrawn="1"/>
        </p:nvSpPr>
        <p:spPr>
          <a:xfrm>
            <a:off x="5473968" y="2949"/>
            <a:ext cx="1833903" cy="245253"/>
          </a:xfrm>
          <a:prstGeom prst="rect">
            <a:avLst/>
          </a:prstGeom>
          <a:solidFill>
            <a:srgbClr val="4AC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057853-1190-E745-AC52-1DCA78840128}"/>
              </a:ext>
            </a:extLst>
          </p:cNvPr>
          <p:cNvSpPr/>
          <p:nvPr userDrawn="1"/>
        </p:nvSpPr>
        <p:spPr>
          <a:xfrm>
            <a:off x="7307871" y="2949"/>
            <a:ext cx="1836129" cy="245253"/>
          </a:xfrm>
          <a:prstGeom prst="rect">
            <a:avLst/>
          </a:prstGeom>
          <a:solidFill>
            <a:srgbClr val="85D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474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FAF9813-47EC-054F-87F6-B8D419CC313C}"/>
              </a:ext>
            </a:extLst>
          </p:cNvPr>
          <p:cNvSpPr txBox="1">
            <a:spLocks/>
          </p:cNvSpPr>
          <p:nvPr/>
        </p:nvSpPr>
        <p:spPr>
          <a:xfrm>
            <a:off x="1269917" y="3157021"/>
            <a:ext cx="6589191" cy="19721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baseline="0">
                <a:solidFill>
                  <a:srgbClr val="005A7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latin typeface="Arial"/>
                <a:cs typeface="Arial"/>
              </a:rPr>
              <a:t>Instructor Training Slides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5176" y="6368292"/>
            <a:ext cx="8001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/>
                <a:cs typeface="Arial"/>
              </a:rPr>
              <a:t>MMPI</a:t>
            </a:r>
            <a:r>
              <a:rPr lang="en-US" sz="1100" baseline="30000" dirty="0">
                <a:latin typeface="Arial"/>
                <a:cs typeface="Arial"/>
              </a:rPr>
              <a:t>®</a:t>
            </a:r>
            <a:r>
              <a:rPr lang="en-US" sz="1100" dirty="0">
                <a:latin typeface="Arial"/>
                <a:cs typeface="Arial"/>
              </a:rPr>
              <a:t>-3 Instructor Training Slides, University of Minnesota Press, </a:t>
            </a:r>
          </a:p>
          <a:p>
            <a:pPr algn="r"/>
            <a:r>
              <a:rPr lang="en-US" sz="1100" dirty="0">
                <a:latin typeface="Arial"/>
                <a:cs typeface="Arial"/>
              </a:rPr>
              <a:t>Copyright for all MMPI</a:t>
            </a:r>
            <a:r>
              <a:rPr lang="en-US" sz="1100" baseline="30000" dirty="0">
                <a:latin typeface="Arial"/>
                <a:cs typeface="Arial"/>
              </a:rPr>
              <a:t>®</a:t>
            </a:r>
            <a:r>
              <a:rPr lang="en-US" sz="1100" dirty="0">
                <a:latin typeface="Arial"/>
                <a:cs typeface="Arial"/>
              </a:rPr>
              <a:t> materials are held by the Regents of the University of Minnesota</a:t>
            </a:r>
          </a:p>
        </p:txBody>
      </p:sp>
    </p:spTree>
    <p:extLst>
      <p:ext uri="{BB962C8B-B14F-4D97-AF65-F5344CB8AC3E}">
        <p14:creationId xmlns:p14="http://schemas.microsoft.com/office/powerpoint/2010/main" val="3100078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>
                <a:cs typeface="Arial" pitchFamily="34" charset="0"/>
              </a:rPr>
              <a:t>Reliability </a:t>
            </a:r>
            <a:r>
              <a:rPr lang="en-US" sz="3300" u="sng" dirty="0">
                <a:cs typeface="Arial" pitchFamily="34" charset="0"/>
              </a:rPr>
              <a:t>and</a:t>
            </a:r>
            <a:r>
              <a:rPr lang="en-US" sz="3300" dirty="0">
                <a:cs typeface="Arial" pitchFamily="34" charset="0"/>
              </a:rPr>
              <a:t> SEM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334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5565E7-0108-4A4F-B1AA-38DDBE6D1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44" y="1270789"/>
            <a:ext cx="8689712" cy="43164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98D88D-CA36-B130-B9A9-85B43F4F0B3D}"/>
              </a:ext>
            </a:extLst>
          </p:cNvPr>
          <p:cNvSpPr/>
          <p:nvPr/>
        </p:nvSpPr>
        <p:spPr>
          <a:xfrm>
            <a:off x="0" y="642445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Arial"/>
                <a:cs typeface="Arial"/>
              </a:rPr>
              <a:t>Excerpted from the </a:t>
            </a:r>
            <a:r>
              <a:rPr lang="en-US" sz="1050" i="1" dirty="0">
                <a:latin typeface="Arial"/>
                <a:cs typeface="Arial"/>
              </a:rPr>
              <a:t>MMPI-3 Technical Manual </a:t>
            </a:r>
            <a:r>
              <a:rPr lang="en-US" sz="1050" dirty="0">
                <a:latin typeface="Arial"/>
                <a:cs typeface="Arial"/>
              </a:rPr>
              <a:t>by Yossef S. Ben-Porath and Auke Tellegen. Copyright © 2020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667030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39ED60-D749-4C2C-9FFE-4480D7E9A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79" y="1733668"/>
            <a:ext cx="8480041" cy="33906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C8871E-5D54-00D2-83EB-BBD73C72B2DA}"/>
              </a:ext>
            </a:extLst>
          </p:cNvPr>
          <p:cNvSpPr/>
          <p:nvPr/>
        </p:nvSpPr>
        <p:spPr>
          <a:xfrm>
            <a:off x="0" y="642445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Arial"/>
                <a:cs typeface="Arial"/>
              </a:rPr>
              <a:t>Excerpted from the </a:t>
            </a:r>
            <a:r>
              <a:rPr lang="en-US" sz="1050" i="1" dirty="0">
                <a:latin typeface="Arial"/>
                <a:cs typeface="Arial"/>
              </a:rPr>
              <a:t>MMPI-3 Technical Manual </a:t>
            </a:r>
            <a:r>
              <a:rPr lang="en-US" sz="1050" dirty="0">
                <a:latin typeface="Arial"/>
                <a:cs typeface="Arial"/>
              </a:rPr>
              <a:t>by Yossef S. Ben-Porath and Auke Tellegen. Copyright © 2020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2803988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>
                <a:cs typeface="Arial" pitchFamily="34" charset="0"/>
              </a:rPr>
              <a:t>Validity – Non-content-based Invalidity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00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43D315-FA51-4573-BF57-275EE0C9B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356"/>
            <a:ext cx="9144000" cy="655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55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7E4197-95CD-4367-8343-964F51D7A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5571"/>
            <a:ext cx="9144000" cy="384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03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A96119-6F1D-4B47-AC9F-E3EBDF08A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695"/>
            <a:ext cx="9144000" cy="373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1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D8605B-223F-4916-AD48-1DE859819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9041"/>
            <a:ext cx="9144000" cy="353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54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8E5F74-E90C-4D00-8CFA-EA53C32E8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9703"/>
            <a:ext cx="9144000" cy="27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42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26593C-9F9B-4FFC-9829-B55AC8DA1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133"/>
            <a:ext cx="9144000" cy="598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36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FEEDBD-649D-6D46-99AA-9EB4086392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838" y="2574688"/>
            <a:ext cx="4779962" cy="1193959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Part 2: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MMPI-3 Scales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F49E0-CF1E-EB40-828E-6C671670C4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9800" y="704873"/>
            <a:ext cx="2903538" cy="4483184"/>
          </a:xfrm>
        </p:spPr>
        <p:txBody>
          <a:bodyPr/>
          <a:lstStyle/>
          <a:p>
            <a:r>
              <a:rPr lang="en-US" sz="2400" dirty="0"/>
              <a:t>Part 2: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Unit 1: Validity Scales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Unit 2: Higher-Order (H-O Scales)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Unit 3: Restructured Clinical (RC) Scales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Unit 4: Specific Problems (SP) Scales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Unit 5: Personality Psychopathology Five (PSY-5) Scales</a:t>
            </a:r>
            <a:endParaRPr lang="en-US" sz="1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14038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3F3ACE-EC49-4C55-B122-B01B377F7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28" y="1160038"/>
            <a:ext cx="7734543" cy="453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31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F65356-1488-4EA5-8041-3C4CB73D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204"/>
            <a:ext cx="9144000" cy="49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16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F431D5-8D4C-4301-A34B-9E124646B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014"/>
            <a:ext cx="9144000" cy="511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1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E1C99-2CEE-4120-8B15-69DF3A48F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192" y="61362"/>
            <a:ext cx="8050408" cy="1005438"/>
          </a:xfrm>
        </p:spPr>
        <p:txBody>
          <a:bodyPr>
            <a:normAutofit/>
          </a:bodyPr>
          <a:lstStyle/>
          <a:p>
            <a:r>
              <a:rPr lang="en-US" sz="3200" dirty="0"/>
              <a:t>Non-content-based Invalid Responding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5A907-DB01-40E7-AF4A-15C81C5B0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600200"/>
            <a:ext cx="7464552" cy="4495800"/>
          </a:xfrm>
        </p:spPr>
        <p:txBody>
          <a:bodyPr/>
          <a:lstStyle/>
          <a:p>
            <a:r>
              <a:rPr lang="en-US" dirty="0"/>
              <a:t>Primary threat detected:</a:t>
            </a:r>
          </a:p>
          <a:p>
            <a:pPr lvl="1"/>
            <a:r>
              <a:rPr lang="en-US" dirty="0"/>
              <a:t>Artifactual increase or decrease in substantive scale scores</a:t>
            </a:r>
          </a:p>
          <a:p>
            <a:pPr lvl="2"/>
            <a:r>
              <a:rPr lang="en-US" dirty="0"/>
              <a:t>Non-responding artifactually lowers scores</a:t>
            </a:r>
          </a:p>
          <a:p>
            <a:pPr lvl="3"/>
            <a:r>
              <a:rPr lang="en-US" dirty="0"/>
              <a:t>Impact begins at 10% unscorable responses</a:t>
            </a:r>
          </a:p>
          <a:p>
            <a:pPr lvl="2"/>
            <a:r>
              <a:rPr lang="en-US" dirty="0"/>
              <a:t> Random responding artifactually increases scores</a:t>
            </a:r>
          </a:p>
          <a:p>
            <a:pPr lvl="3"/>
            <a:r>
              <a:rPr lang="en-US" dirty="0"/>
              <a:t>Scales with low frequency items most impacted</a:t>
            </a:r>
          </a:p>
          <a:p>
            <a:pPr lvl="2"/>
            <a:r>
              <a:rPr lang="en-US" dirty="0"/>
              <a:t>Fixed responding can artifactually increase or decrease substantive scale scores</a:t>
            </a:r>
          </a:p>
          <a:p>
            <a:pPr lvl="3"/>
            <a:r>
              <a:rPr lang="en-US" dirty="0"/>
              <a:t>Impact depends on scoring key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5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2110" y="1679450"/>
            <a:ext cx="7620000" cy="990600"/>
          </a:xfrm>
        </p:spPr>
        <p:txBody>
          <a:bodyPr>
            <a:noAutofit/>
          </a:bodyPr>
          <a:lstStyle/>
          <a:p>
            <a:r>
              <a:rPr lang="en-US" sz="3300" dirty="0">
                <a:cs typeface="Arial" pitchFamily="34" charset="0"/>
              </a:rPr>
              <a:t>Validity – Content-based Invalidity Indicators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25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BA9587-4C0C-4AE7-982E-E5294D291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4181"/>
            <a:ext cx="9144000" cy="59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4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D60F27-F4AE-48B2-B271-495CAC3C4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7513"/>
            <a:ext cx="9144000" cy="284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26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09EA3D-163B-40ED-901C-63650A9A8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44" y="0"/>
            <a:ext cx="6823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66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3BC77D-9267-4B7E-843E-509A082DD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3666"/>
            <a:ext cx="9144000" cy="463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35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427DE1-C760-47C1-8136-91238286E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15943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65E936-F6A4-4E20-B4A6-280DC7C7D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0035"/>
            <a:ext cx="9144000" cy="370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B349E0-2001-4C65-9AC9-C0396F881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561975"/>
            <a:ext cx="7029450" cy="5734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905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312C29-94E0-4A6D-A45F-CE3E9C878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15943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12CDDD-F4DD-4D60-A036-3D07D940F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9144000" cy="377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46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88EFCD-D62B-4537-B51C-ACB713D8B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15943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01BFFE-54EC-4E23-8ADF-64A2FF11E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00"/>
            <a:ext cx="9144000" cy="15930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3F936A-5636-4194-B58E-941F4B5F1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2461"/>
            <a:ext cx="9144000" cy="312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73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7BD6AF-ED1E-443A-9BDA-2724FCF36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15943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CBD637-5571-4DA5-A324-A97925EF0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9144000" cy="336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57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A018D1-68F4-4A98-8A54-D826846D0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1883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D21AE6-966E-468D-97F0-A5619F7F7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800"/>
            <a:ext cx="9144000" cy="415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47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4320F1-91B0-4876-9A03-050EB7720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18835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1B5A22-3C91-4DA7-9649-49C2D521C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800"/>
            <a:ext cx="9144000" cy="388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33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EB5EA6-CDFC-4341-82B2-5BF7B47A7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18835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21B57E-6BB7-4890-83D3-9A591C856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5959"/>
            <a:ext cx="9144000" cy="14878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4B219F-7FCC-4485-84C1-52BD3C1EF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8632"/>
            <a:ext cx="9144000" cy="228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71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B2C27C-8BEE-4844-899C-FEE20BCC7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18835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01B222-CA20-46FE-85E8-D938BF4E8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800"/>
            <a:ext cx="9144000" cy="45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84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E1C99-2CEE-4120-8B15-69DF3A48F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192" y="61362"/>
            <a:ext cx="8050408" cy="1005438"/>
          </a:xfrm>
        </p:spPr>
        <p:txBody>
          <a:bodyPr>
            <a:normAutofit/>
          </a:bodyPr>
          <a:lstStyle/>
          <a:p>
            <a:r>
              <a:rPr lang="en-US" sz="3200" dirty="0"/>
              <a:t>Content-based Invalid Responding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5A907-DB01-40E7-AF4A-15C81C5B0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600200"/>
            <a:ext cx="7464552" cy="4495800"/>
          </a:xfrm>
        </p:spPr>
        <p:txBody>
          <a:bodyPr/>
          <a:lstStyle/>
          <a:p>
            <a:r>
              <a:rPr lang="en-US" dirty="0"/>
              <a:t>Effectively identify simulated over-reporting and under-reporting</a:t>
            </a:r>
          </a:p>
          <a:p>
            <a:r>
              <a:rPr lang="en-US" dirty="0"/>
              <a:t>Good classification accuracy statistics</a:t>
            </a:r>
          </a:p>
          <a:p>
            <a:r>
              <a:rPr lang="en-US" dirty="0"/>
              <a:t>Over-reporting and under-reporting </a:t>
            </a:r>
            <a:r>
              <a:rPr lang="en-US" u="sng" dirty="0"/>
              <a:t>substantially</a:t>
            </a:r>
            <a:r>
              <a:rPr lang="en-US" dirty="0"/>
              <a:t> attenuate substantive scale score validity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6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E1C99-2CEE-4120-8B15-69DF3A48F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192" y="61362"/>
            <a:ext cx="8050408" cy="1005438"/>
          </a:xfrm>
        </p:spPr>
        <p:txBody>
          <a:bodyPr>
            <a:normAutofit/>
          </a:bodyPr>
          <a:lstStyle/>
          <a:p>
            <a:r>
              <a:rPr lang="en-US" sz="3200" dirty="0"/>
              <a:t>Content-based Invalid Responding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5A907-DB01-40E7-AF4A-15C81C5B0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600200"/>
            <a:ext cx="7464552" cy="4495800"/>
          </a:xfrm>
        </p:spPr>
        <p:txBody>
          <a:bodyPr/>
          <a:lstStyle/>
          <a:p>
            <a:r>
              <a:rPr lang="en-US" dirty="0"/>
              <a:t>Two functions:</a:t>
            </a:r>
          </a:p>
          <a:p>
            <a:pPr lvl="1"/>
            <a:r>
              <a:rPr lang="en-US" dirty="0"/>
              <a:t>Assessing threats to protocol validity</a:t>
            </a:r>
          </a:p>
          <a:p>
            <a:pPr lvl="2"/>
            <a:r>
              <a:rPr lang="en-US" dirty="0"/>
              <a:t>Just addressed</a:t>
            </a:r>
          </a:p>
          <a:p>
            <a:pPr lvl="1"/>
            <a:r>
              <a:rPr lang="en-US" dirty="0"/>
              <a:t>Detecting malingering and concealment of psychopathology</a:t>
            </a:r>
          </a:p>
          <a:p>
            <a:pPr lvl="2"/>
            <a:r>
              <a:rPr lang="en-US" dirty="0"/>
              <a:t>Not developed for this purpose</a:t>
            </a:r>
          </a:p>
          <a:p>
            <a:pPr lvl="2"/>
            <a:r>
              <a:rPr lang="en-US" dirty="0"/>
              <a:t>Literature supports their effectiveness for </a:t>
            </a:r>
            <a:r>
              <a:rPr lang="en-US"/>
              <a:t>this function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0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C18A-F2A6-154D-AB0D-E1B79DA0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Unit 2: Higher-Order (H-O) Scales</a:t>
            </a:r>
          </a:p>
        </p:txBody>
      </p:sp>
    </p:spTree>
    <p:extLst>
      <p:ext uri="{BB962C8B-B14F-4D97-AF65-F5344CB8AC3E}">
        <p14:creationId xmlns:p14="http://schemas.microsoft.com/office/powerpoint/2010/main" val="374043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C18A-F2A6-154D-AB0D-E1B79DA0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Unit 1: Validity Scales</a:t>
            </a:r>
          </a:p>
        </p:txBody>
      </p:sp>
    </p:spTree>
    <p:extLst>
      <p:ext uri="{BB962C8B-B14F-4D97-AF65-F5344CB8AC3E}">
        <p14:creationId xmlns:p14="http://schemas.microsoft.com/office/powerpoint/2010/main" val="314079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20090"/>
            <a:ext cx="7886700" cy="642411"/>
          </a:xfrm>
        </p:spPr>
        <p:txBody>
          <a:bodyPr/>
          <a:lstStyle/>
          <a:p>
            <a:pPr eaLnBrk="1" hangingPunct="1"/>
            <a:r>
              <a:rPr lang="en-US" sz="3600" dirty="0"/>
              <a:t>Higher-Order (H-O) Scales	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378952" cy="5181600"/>
          </a:xfrm>
        </p:spPr>
        <p:txBody>
          <a:bodyPr>
            <a:normAutofit/>
          </a:bodyPr>
          <a:lstStyle/>
          <a:p>
            <a:r>
              <a:rPr lang="en-US" sz="2200" dirty="0"/>
              <a:t>EID	</a:t>
            </a:r>
            <a:r>
              <a:rPr lang="en-US" sz="2200" b="1" dirty="0"/>
              <a:t>Emotional/Internalizing Dysfunction </a:t>
            </a:r>
            <a:r>
              <a:rPr lang="en-US" sz="2200" dirty="0"/>
              <a:t>– Problems associated 	with mood and affect</a:t>
            </a:r>
          </a:p>
          <a:p>
            <a:r>
              <a:rPr lang="en-US" sz="2200" dirty="0"/>
              <a:t>THD	</a:t>
            </a:r>
            <a:r>
              <a:rPr lang="en-US" sz="2200" b="1" dirty="0"/>
              <a:t>Thought Dysfunction </a:t>
            </a:r>
            <a:r>
              <a:rPr lang="en-US" sz="2200" dirty="0"/>
              <a:t>– Problems associated with disordered 	thinking</a:t>
            </a:r>
          </a:p>
          <a:p>
            <a:r>
              <a:rPr lang="en-US" sz="2200" dirty="0"/>
              <a:t>BXD	</a:t>
            </a:r>
            <a:r>
              <a:rPr lang="en-US" sz="2200" b="1" dirty="0"/>
              <a:t>Behavioral/Externalizing Dysfunction </a:t>
            </a:r>
            <a:r>
              <a:rPr lang="en-US" sz="2200" dirty="0"/>
              <a:t>– Problems associated 	with under-controlled behavior</a:t>
            </a:r>
          </a:p>
        </p:txBody>
      </p:sp>
      <p:pic>
        <p:nvPicPr>
          <p:cNvPr id="4" name="Picture 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73630DDE-7610-41E4-BE5B-9EEA3A952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262" y="5928529"/>
            <a:ext cx="1535443" cy="5273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55538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C18A-F2A6-154D-AB0D-E1B79DA0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Unit 3: Restructured Clinical (RC) Scales</a:t>
            </a:r>
          </a:p>
        </p:txBody>
      </p:sp>
    </p:spTree>
    <p:extLst>
      <p:ext uri="{BB962C8B-B14F-4D97-AF65-F5344CB8AC3E}">
        <p14:creationId xmlns:p14="http://schemas.microsoft.com/office/powerpoint/2010/main" val="235176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7" y="234009"/>
            <a:ext cx="8424595" cy="642411"/>
          </a:xfrm>
        </p:spPr>
        <p:txBody>
          <a:bodyPr/>
          <a:lstStyle/>
          <a:p>
            <a:pPr eaLnBrk="1" hangingPunct="1"/>
            <a:r>
              <a:rPr lang="en-US" sz="3600" dirty="0"/>
              <a:t>Restructured Clinical (RC) Scales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7540752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RCd</a:t>
            </a:r>
            <a:r>
              <a:rPr lang="en-US" dirty="0"/>
              <a:t>	</a:t>
            </a:r>
            <a:r>
              <a:rPr lang="en-US" b="1" dirty="0"/>
              <a:t>Demoralization</a:t>
            </a:r>
            <a:r>
              <a:rPr lang="en-US" dirty="0"/>
              <a:t> – General unhappiness and 	dissatisfaction</a:t>
            </a:r>
          </a:p>
          <a:p>
            <a:r>
              <a:rPr lang="en-US" dirty="0"/>
              <a:t>RC1	</a:t>
            </a:r>
            <a:r>
              <a:rPr lang="en-US" b="1" dirty="0"/>
              <a:t>Somatic Complaints </a:t>
            </a:r>
            <a:r>
              <a:rPr lang="en-US" dirty="0"/>
              <a:t>– Diffuse physical health complaints</a:t>
            </a:r>
          </a:p>
          <a:p>
            <a:r>
              <a:rPr lang="en-US" dirty="0"/>
              <a:t>RC2	</a:t>
            </a:r>
            <a:r>
              <a:rPr lang="en-US" b="1" dirty="0"/>
              <a:t>Low Positive Emotions </a:t>
            </a:r>
            <a:r>
              <a:rPr lang="en-US" dirty="0"/>
              <a:t>– Lack of positive emotional 	responsiveness</a:t>
            </a:r>
          </a:p>
          <a:p>
            <a:r>
              <a:rPr lang="en-US" dirty="0"/>
              <a:t>RC4	</a:t>
            </a:r>
            <a:r>
              <a:rPr lang="en-US" b="1" dirty="0"/>
              <a:t>Antisocial Behavior</a:t>
            </a:r>
            <a:r>
              <a:rPr lang="en-US" dirty="0"/>
              <a:t> – Rule breaking and irresponsible 	behavior</a:t>
            </a:r>
          </a:p>
          <a:p>
            <a:r>
              <a:rPr lang="en-US" dirty="0"/>
              <a:t>RC6	</a:t>
            </a:r>
            <a:r>
              <a:rPr lang="en-US" b="1" dirty="0"/>
              <a:t>Ideas of Persecution </a:t>
            </a:r>
            <a:r>
              <a:rPr lang="en-US" dirty="0"/>
              <a:t>– Self-referential beliefs that others 	pose a threat</a:t>
            </a:r>
          </a:p>
          <a:p>
            <a:r>
              <a:rPr lang="en-US" dirty="0"/>
              <a:t>RC7	</a:t>
            </a:r>
            <a:r>
              <a:rPr lang="en-US" b="1" dirty="0"/>
              <a:t>Dysfunctional Negative Emotions </a:t>
            </a:r>
            <a:r>
              <a:rPr lang="en-US" dirty="0"/>
              <a:t>– Maladaptive 	anxiety, anger, irritability</a:t>
            </a:r>
          </a:p>
          <a:p>
            <a:r>
              <a:rPr lang="en-US" dirty="0"/>
              <a:t>RC8	</a:t>
            </a:r>
            <a:r>
              <a:rPr lang="en-US" b="1" dirty="0"/>
              <a:t>Aberrant Experiences </a:t>
            </a:r>
            <a:r>
              <a:rPr lang="en-US" dirty="0"/>
              <a:t>– Unusual perceptions or thoughts 	associated with thought dysfunction</a:t>
            </a:r>
          </a:p>
          <a:p>
            <a:r>
              <a:rPr lang="en-US" dirty="0"/>
              <a:t>RC9 	</a:t>
            </a:r>
            <a:r>
              <a:rPr lang="en-US" b="1" dirty="0"/>
              <a:t>Hypomanic Activation </a:t>
            </a:r>
            <a:r>
              <a:rPr lang="en-US" dirty="0"/>
              <a:t>– Overactivation, aggression, 	impulsivity, and grandiosity</a:t>
            </a:r>
          </a:p>
        </p:txBody>
      </p:sp>
      <p:pic>
        <p:nvPicPr>
          <p:cNvPr id="4" name="Picture 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DC61CF50-BD4F-4409-B727-6BDFB957D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901" y="5933171"/>
            <a:ext cx="1535443" cy="5273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0462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C18A-F2A6-154D-AB0D-E1B79DA0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Unit 4: Specific Problems Scales</a:t>
            </a:r>
          </a:p>
        </p:txBody>
      </p:sp>
    </p:spTree>
    <p:extLst>
      <p:ext uri="{BB962C8B-B14F-4D97-AF65-F5344CB8AC3E}">
        <p14:creationId xmlns:p14="http://schemas.microsoft.com/office/powerpoint/2010/main" val="137769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59436"/>
            <a:ext cx="7886700" cy="642411"/>
          </a:xfrm>
        </p:spPr>
        <p:txBody>
          <a:bodyPr/>
          <a:lstStyle/>
          <a:p>
            <a:pPr eaLnBrk="1" hangingPunct="1"/>
            <a:r>
              <a:rPr lang="en-US" sz="3800" dirty="0"/>
              <a:t>Specific Problems Scales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00200"/>
            <a:ext cx="7848600" cy="5181600"/>
          </a:xfrm>
        </p:spPr>
        <p:txBody>
          <a:bodyPr>
            <a:normAutofit/>
          </a:bodyPr>
          <a:lstStyle/>
          <a:p>
            <a:r>
              <a:rPr lang="en-US" sz="2800" b="1" dirty="0"/>
              <a:t>Somatic/Cognitive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MLS</a:t>
            </a:r>
            <a:r>
              <a:rPr lang="en-US" sz="2200" b="1" dirty="0"/>
              <a:t>   Malaise</a:t>
            </a:r>
            <a:r>
              <a:rPr lang="en-US" sz="2200" dirty="0"/>
              <a:t> – Overall sense of physical debilitation, poor 	      health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NUC</a:t>
            </a:r>
            <a:r>
              <a:rPr lang="en-US" sz="2200" b="1" dirty="0"/>
              <a:t>  Neurological Complaints </a:t>
            </a:r>
            <a:r>
              <a:rPr lang="en-US" sz="2200" dirty="0"/>
              <a:t>– Dizziness, weakness, 	           	      paralysis, loss of balance, etc.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EAT</a:t>
            </a:r>
            <a:r>
              <a:rPr lang="en-US" sz="2200" b="1" dirty="0"/>
              <a:t>    Eating Concerns </a:t>
            </a:r>
            <a:r>
              <a:rPr lang="en-US" sz="2200" dirty="0"/>
              <a:t>– Problematic eating behaviors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COG</a:t>
            </a:r>
            <a:r>
              <a:rPr lang="en-US" sz="2200" b="1" dirty="0"/>
              <a:t> Cognitive Complaints </a:t>
            </a:r>
            <a:r>
              <a:rPr lang="en-US" sz="2200" dirty="0"/>
              <a:t>– Memory problems, difficulties 	      concentrating</a:t>
            </a:r>
          </a:p>
        </p:txBody>
      </p:sp>
      <p:pic>
        <p:nvPicPr>
          <p:cNvPr id="4" name="Picture 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0A555173-20AF-49EA-B225-752FD5E2F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351" y="5927950"/>
            <a:ext cx="1535443" cy="5273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87554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59436"/>
            <a:ext cx="7886700" cy="642411"/>
          </a:xfrm>
        </p:spPr>
        <p:txBody>
          <a:bodyPr/>
          <a:lstStyle/>
          <a:p>
            <a:pPr eaLnBrk="1" hangingPunct="1"/>
            <a:r>
              <a:rPr lang="en-US" sz="3800" dirty="0"/>
              <a:t>Specific Problems Scales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465588"/>
            <a:ext cx="8461248" cy="5181600"/>
          </a:xfrm>
        </p:spPr>
        <p:txBody>
          <a:bodyPr>
            <a:normAutofit/>
          </a:bodyPr>
          <a:lstStyle/>
          <a:p>
            <a:r>
              <a:rPr lang="en-US" sz="2800" b="1" dirty="0"/>
              <a:t>Internalizing (Demoralization Related)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SUI  </a:t>
            </a:r>
            <a:r>
              <a:rPr lang="en-US" sz="2200" b="1" dirty="0"/>
              <a:t>Suicidal/Death Ideation </a:t>
            </a:r>
            <a:r>
              <a:rPr lang="en-US" sz="2200" dirty="0"/>
              <a:t>– Direct reports of suicidal ideation</a:t>
            </a:r>
            <a:br>
              <a:rPr lang="en-US" sz="2200" dirty="0"/>
            </a:br>
            <a:r>
              <a:rPr lang="en-US" sz="2200" dirty="0"/>
              <a:t>	    and recent attempts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HLP  </a:t>
            </a:r>
            <a:r>
              <a:rPr lang="en-US" sz="2200" b="1" dirty="0"/>
              <a:t>Helplessness/Hopelessness </a:t>
            </a:r>
            <a:r>
              <a:rPr lang="en-US" sz="2200" dirty="0"/>
              <a:t>– Belief that goals cannot be            	     reached or problems solved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SFD  </a:t>
            </a:r>
            <a:r>
              <a:rPr lang="en-US" sz="2200" b="1" dirty="0"/>
              <a:t>Self-Doubt </a:t>
            </a:r>
            <a:r>
              <a:rPr lang="en-US" sz="2200" dirty="0"/>
              <a:t>– Lack of self-confidence, feelings of uselessness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NFC  </a:t>
            </a:r>
            <a:r>
              <a:rPr lang="en-US" sz="2200" b="1" dirty="0"/>
              <a:t>Inefficacy</a:t>
            </a:r>
            <a:r>
              <a:rPr lang="en-US" sz="2200" dirty="0"/>
              <a:t> – Belief that one is indecisive and inefficacious</a:t>
            </a:r>
          </a:p>
          <a:p>
            <a:pPr marL="366713" lvl="1" indent="0">
              <a:buNone/>
            </a:pPr>
            <a:endParaRPr lang="en-US" sz="2900" dirty="0"/>
          </a:p>
        </p:txBody>
      </p:sp>
      <p:pic>
        <p:nvPicPr>
          <p:cNvPr id="4" name="Picture 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F4931909-AA76-43E4-9E5E-B6FE41B7B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189" y="5933168"/>
            <a:ext cx="1535443" cy="5273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63260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59436"/>
            <a:ext cx="7886700" cy="642411"/>
          </a:xfrm>
        </p:spPr>
        <p:txBody>
          <a:bodyPr/>
          <a:lstStyle/>
          <a:p>
            <a:pPr eaLnBrk="1" hangingPunct="1"/>
            <a:r>
              <a:rPr lang="en-US" sz="3800" dirty="0"/>
              <a:t>Specific Problems Scales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00200"/>
            <a:ext cx="8461248" cy="5181600"/>
          </a:xfrm>
        </p:spPr>
        <p:txBody>
          <a:bodyPr>
            <a:normAutofit/>
          </a:bodyPr>
          <a:lstStyle/>
          <a:p>
            <a:r>
              <a:rPr lang="en-US" sz="2800" b="1" dirty="0"/>
              <a:t>Internalizing (Negative Emotions Related)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STR  </a:t>
            </a:r>
            <a:r>
              <a:rPr lang="en-US" sz="2200" b="1" dirty="0"/>
              <a:t>Stress</a:t>
            </a:r>
            <a:r>
              <a:rPr lang="en-US" sz="2200" dirty="0"/>
              <a:t> – Problems involving stress and nervousness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WRY </a:t>
            </a:r>
            <a:r>
              <a:rPr lang="en-US" sz="2200" b="1" dirty="0"/>
              <a:t>Worry</a:t>
            </a:r>
            <a:r>
              <a:rPr lang="en-US" sz="2200" dirty="0"/>
              <a:t> – Excessive worry and preoccupation 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CMP </a:t>
            </a:r>
            <a:r>
              <a:rPr lang="en-US" sz="2200" b="1" dirty="0"/>
              <a:t>Compulsivity</a:t>
            </a:r>
            <a:r>
              <a:rPr lang="en-US" sz="2200" dirty="0"/>
              <a:t> – Engaging in compulsive behaviors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ARX  </a:t>
            </a:r>
            <a:r>
              <a:rPr lang="en-US" sz="2200" b="1" dirty="0"/>
              <a:t>Anxiety-Related Experiences </a:t>
            </a:r>
            <a:r>
              <a:rPr lang="en-US" sz="2200" dirty="0"/>
              <a:t>– Multiple anxiety-related 	      	     experiences such as catastrophizing, panic, dread, and 	         	     intrusive ideation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ANP </a:t>
            </a:r>
            <a:r>
              <a:rPr lang="en-US" sz="2200" b="1" dirty="0"/>
              <a:t>Anger Proneness </a:t>
            </a:r>
            <a:r>
              <a:rPr lang="en-US" sz="2200" dirty="0"/>
              <a:t>– Becoming easily angered, impatient 	      	     with others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BRF  </a:t>
            </a:r>
            <a:r>
              <a:rPr lang="en-US" sz="2200" b="1" dirty="0"/>
              <a:t>Behavior-Restricting Fears </a:t>
            </a:r>
            <a:r>
              <a:rPr lang="en-US" sz="2200" dirty="0"/>
              <a:t>– Fears that significantly 	   	      	      inhibit normal behavior </a:t>
            </a:r>
          </a:p>
        </p:txBody>
      </p:sp>
      <p:pic>
        <p:nvPicPr>
          <p:cNvPr id="4" name="Picture 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716B15C1-6573-4492-8716-4781E38B9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189" y="5933168"/>
            <a:ext cx="1535443" cy="5273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20614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59436"/>
            <a:ext cx="7886700" cy="642411"/>
          </a:xfrm>
        </p:spPr>
        <p:txBody>
          <a:bodyPr/>
          <a:lstStyle/>
          <a:p>
            <a:pPr eaLnBrk="1" hangingPunct="1"/>
            <a:r>
              <a:rPr lang="en-US" sz="3800" dirty="0"/>
              <a:t>Specific Problems Scales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00200"/>
            <a:ext cx="8461248" cy="5181600"/>
          </a:xfrm>
        </p:spPr>
        <p:txBody>
          <a:bodyPr>
            <a:normAutofit/>
          </a:bodyPr>
          <a:lstStyle/>
          <a:p>
            <a:r>
              <a:rPr lang="en-US" sz="2800" b="1" dirty="0"/>
              <a:t>Externalizing</a:t>
            </a:r>
          </a:p>
          <a:p>
            <a:pPr lvl="1"/>
            <a:r>
              <a:rPr lang="en-US" sz="2200" dirty="0"/>
              <a:t>FML    </a:t>
            </a:r>
            <a:r>
              <a:rPr lang="en-US" sz="2200" b="1" dirty="0"/>
              <a:t>Family Problems </a:t>
            </a:r>
            <a:r>
              <a:rPr lang="en-US" sz="2200" dirty="0"/>
              <a:t>– Conflictual family relationships</a:t>
            </a:r>
          </a:p>
          <a:p>
            <a:pPr lvl="1"/>
            <a:r>
              <a:rPr lang="en-US" sz="2200" dirty="0"/>
              <a:t>JCP    </a:t>
            </a:r>
            <a:r>
              <a:rPr lang="en-US" sz="2200" b="1" dirty="0"/>
              <a:t>Juvenile Conduct Problems </a:t>
            </a:r>
            <a:r>
              <a:rPr lang="en-US" sz="2200" dirty="0"/>
              <a:t>– Difficulties at school and </a:t>
            </a:r>
          </a:p>
          <a:p>
            <a:pPr marL="457200" lvl="1" indent="0">
              <a:buNone/>
            </a:pPr>
            <a:r>
              <a:rPr lang="en-US" sz="2200" dirty="0"/>
              <a:t>            at home, stealing</a:t>
            </a:r>
          </a:p>
          <a:p>
            <a:pPr lvl="1"/>
            <a:r>
              <a:rPr lang="en-US" sz="2200" dirty="0"/>
              <a:t>SUB    </a:t>
            </a:r>
            <a:r>
              <a:rPr lang="en-US" sz="2200" b="1" dirty="0"/>
              <a:t>Substance Abuse </a:t>
            </a:r>
            <a:r>
              <a:rPr lang="en-US" sz="2200" dirty="0"/>
              <a:t>– Current and past misuse of alcohol</a:t>
            </a:r>
            <a:br>
              <a:rPr lang="en-US" sz="2200" dirty="0"/>
            </a:br>
            <a:r>
              <a:rPr lang="en-US" sz="2200" dirty="0"/>
              <a:t>         and drugs</a:t>
            </a:r>
          </a:p>
          <a:p>
            <a:pPr lvl="1"/>
            <a:r>
              <a:rPr lang="en-US" sz="2200" dirty="0"/>
              <a:t>IMP    </a:t>
            </a:r>
            <a:r>
              <a:rPr lang="en-US" sz="2200" b="1" dirty="0"/>
              <a:t>Impulsivity</a:t>
            </a:r>
            <a:r>
              <a:rPr lang="en-US" sz="2200" dirty="0"/>
              <a:t> – Poor impulse control and non-planful behavior</a:t>
            </a:r>
          </a:p>
          <a:p>
            <a:pPr lvl="1"/>
            <a:r>
              <a:rPr lang="en-US" sz="2200" dirty="0"/>
              <a:t>ACT   </a:t>
            </a:r>
            <a:r>
              <a:rPr lang="en-US" sz="2200" b="1" dirty="0"/>
              <a:t>Activation </a:t>
            </a:r>
            <a:r>
              <a:rPr lang="en-US" sz="2200" dirty="0"/>
              <a:t>– Heightened excitation and energy level</a:t>
            </a:r>
          </a:p>
          <a:p>
            <a:pPr lvl="1"/>
            <a:r>
              <a:rPr lang="en-US" sz="2200" dirty="0"/>
              <a:t>AGG </a:t>
            </a:r>
            <a:r>
              <a:rPr lang="en-US" sz="2200" b="1" dirty="0"/>
              <a:t>Aggression</a:t>
            </a:r>
            <a:r>
              <a:rPr lang="en-US" sz="2200" dirty="0"/>
              <a:t> – Physically aggressive, violent behavior</a:t>
            </a:r>
          </a:p>
          <a:p>
            <a:pPr lvl="1"/>
            <a:r>
              <a:rPr lang="en-US" sz="2200" dirty="0"/>
              <a:t>CYN  </a:t>
            </a:r>
            <a:r>
              <a:rPr lang="en-US" sz="2200" b="1" dirty="0"/>
              <a:t>Cynicism</a:t>
            </a:r>
            <a:r>
              <a:rPr lang="en-US" sz="2200" dirty="0"/>
              <a:t> – Non-self-referential beliefs that others are </a:t>
            </a:r>
            <a:br>
              <a:rPr lang="en-US" sz="2200" dirty="0"/>
            </a:br>
            <a:r>
              <a:rPr lang="en-US" sz="2200" dirty="0"/>
              <a:t>         bad and not to be trusted</a:t>
            </a:r>
          </a:p>
          <a:p>
            <a:endParaRPr lang="en-US" sz="2800" b="1" dirty="0"/>
          </a:p>
        </p:txBody>
      </p:sp>
      <p:pic>
        <p:nvPicPr>
          <p:cNvPr id="4" name="Picture 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716B15C1-6573-4492-8716-4781E38B9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189" y="5933168"/>
            <a:ext cx="1535443" cy="5273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22647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59436"/>
            <a:ext cx="7886700" cy="642411"/>
          </a:xfrm>
        </p:spPr>
        <p:txBody>
          <a:bodyPr/>
          <a:lstStyle/>
          <a:p>
            <a:pPr eaLnBrk="1" hangingPunct="1"/>
            <a:r>
              <a:rPr lang="en-US" sz="3800" dirty="0"/>
              <a:t>Specific Problems Scales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00200"/>
            <a:ext cx="8461248" cy="5181600"/>
          </a:xfrm>
        </p:spPr>
        <p:txBody>
          <a:bodyPr>
            <a:normAutofit/>
          </a:bodyPr>
          <a:lstStyle/>
          <a:p>
            <a:r>
              <a:rPr lang="en-US" sz="2800" b="1" dirty="0"/>
              <a:t>Interpersonal</a:t>
            </a:r>
          </a:p>
          <a:p>
            <a:pPr lvl="1"/>
            <a:r>
              <a:rPr lang="en-US" sz="2200" dirty="0"/>
              <a:t>SFI     </a:t>
            </a:r>
            <a:r>
              <a:rPr lang="en-US" sz="2200" b="1" dirty="0"/>
              <a:t>Self-Importance</a:t>
            </a:r>
            <a:r>
              <a:rPr lang="en-US" sz="2200" dirty="0"/>
              <a:t> – Beliefs related to having special talents</a:t>
            </a:r>
            <a:br>
              <a:rPr lang="en-US" sz="2200" dirty="0"/>
            </a:br>
            <a:r>
              <a:rPr lang="en-US" sz="2200" dirty="0"/>
              <a:t>         and abilities</a:t>
            </a:r>
          </a:p>
          <a:p>
            <a:pPr lvl="1"/>
            <a:r>
              <a:rPr lang="en-US" sz="2200" dirty="0"/>
              <a:t>DOM </a:t>
            </a:r>
            <a:r>
              <a:rPr lang="en-US" sz="2200" b="1" dirty="0"/>
              <a:t>Dominance</a:t>
            </a:r>
            <a:r>
              <a:rPr lang="en-US" sz="2200" dirty="0"/>
              <a:t> – Being domineering in relationships with others</a:t>
            </a:r>
          </a:p>
          <a:p>
            <a:pPr lvl="1"/>
            <a:r>
              <a:rPr lang="en-US" sz="2200" dirty="0"/>
              <a:t>DSF   </a:t>
            </a:r>
            <a:r>
              <a:rPr lang="en-US" sz="2200" b="1" dirty="0" err="1"/>
              <a:t>Disaffiliativeness</a:t>
            </a:r>
            <a:r>
              <a:rPr lang="en-US" sz="2200" dirty="0"/>
              <a:t> – Disliking people and being around them</a:t>
            </a:r>
          </a:p>
          <a:p>
            <a:pPr lvl="1"/>
            <a:r>
              <a:rPr lang="en-US" sz="2200" dirty="0"/>
              <a:t>SAV   </a:t>
            </a:r>
            <a:r>
              <a:rPr lang="en-US" sz="2200" b="1" dirty="0"/>
              <a:t>Social Avoidance </a:t>
            </a:r>
            <a:r>
              <a:rPr lang="en-US" sz="2200" dirty="0"/>
              <a:t>– Not enjoying and avoiding social events</a:t>
            </a:r>
          </a:p>
          <a:p>
            <a:pPr lvl="1"/>
            <a:r>
              <a:rPr lang="en-US" sz="2200" dirty="0"/>
              <a:t>SHY   </a:t>
            </a:r>
            <a:r>
              <a:rPr lang="en-US" sz="2200" b="1" dirty="0"/>
              <a:t>Shyness </a:t>
            </a:r>
            <a:r>
              <a:rPr lang="en-US" sz="2200" dirty="0"/>
              <a:t>– Feeling uncomfortable and anxious in the presence</a:t>
            </a:r>
            <a:br>
              <a:rPr lang="en-US" sz="2200" dirty="0"/>
            </a:br>
            <a:r>
              <a:rPr lang="en-US" sz="2200" dirty="0"/>
              <a:t>         of others</a:t>
            </a:r>
          </a:p>
          <a:p>
            <a:endParaRPr lang="en-US" sz="2800" b="1" dirty="0"/>
          </a:p>
        </p:txBody>
      </p:sp>
      <p:pic>
        <p:nvPicPr>
          <p:cNvPr id="4" name="Picture 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716B15C1-6573-4492-8716-4781E38B9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189" y="5933168"/>
            <a:ext cx="1535443" cy="5273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29459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C18A-F2A6-154D-AB0D-E1B79DA0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675302"/>
            <a:ext cx="7620000" cy="990600"/>
          </a:xfrm>
        </p:spPr>
        <p:txBody>
          <a:bodyPr/>
          <a:lstStyle/>
          <a:p>
            <a:r>
              <a:rPr lang="en-US" sz="2800" dirty="0"/>
              <a:t>Unit 5: Personality Psychopathology Five (PSY-5) Scales</a:t>
            </a:r>
            <a:br>
              <a:rPr lang="en-US" sz="2800" dirty="0"/>
            </a:b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021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Validity Scales</a:t>
            </a:r>
            <a:r>
              <a:rPr lang="en-US" sz="40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378952" cy="5181600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CRIN 	</a:t>
            </a:r>
            <a:r>
              <a:rPr lang="en-US" sz="3200" b="1" dirty="0"/>
              <a:t>Combined Response Inconsistency </a:t>
            </a:r>
            <a:r>
              <a:rPr lang="en-US" sz="3200" dirty="0"/>
              <a:t>– Combination of variable and 	fixed inconsistent responding</a:t>
            </a:r>
          </a:p>
          <a:p>
            <a:r>
              <a:rPr lang="en-US" sz="3200" dirty="0"/>
              <a:t>VRIN  </a:t>
            </a:r>
            <a:r>
              <a:rPr lang="en-US" sz="3200" b="1" dirty="0"/>
              <a:t>Variable Response Inconsistency</a:t>
            </a:r>
            <a:r>
              <a:rPr lang="en-US" sz="3200" dirty="0"/>
              <a:t> – Variable inconsistent responding </a:t>
            </a:r>
          </a:p>
          <a:p>
            <a:r>
              <a:rPr lang="en-US" sz="3200" dirty="0"/>
              <a:t>TRIN 	</a:t>
            </a:r>
            <a:r>
              <a:rPr lang="en-US" sz="3200" b="1" dirty="0"/>
              <a:t>True Response Inconsistency </a:t>
            </a:r>
            <a:r>
              <a:rPr lang="en-US" sz="3200" dirty="0"/>
              <a:t>– Fixed inconsistent responding </a:t>
            </a:r>
          </a:p>
          <a:p>
            <a:r>
              <a:rPr lang="en-US" sz="3200" dirty="0"/>
              <a:t>F 	</a:t>
            </a:r>
            <a:r>
              <a:rPr lang="en-US" sz="3200" b="1" dirty="0"/>
              <a:t>Infrequent Responses </a:t>
            </a:r>
            <a:r>
              <a:rPr lang="en-US" sz="3200" dirty="0"/>
              <a:t>– Responses infrequent in the general population</a:t>
            </a:r>
          </a:p>
          <a:p>
            <a:r>
              <a:rPr lang="en-US" sz="3200" dirty="0" err="1"/>
              <a:t>Fp</a:t>
            </a:r>
            <a:r>
              <a:rPr lang="en-US" sz="3200" dirty="0"/>
              <a:t>	</a:t>
            </a:r>
            <a:r>
              <a:rPr lang="en-US" sz="3200" b="1" dirty="0"/>
              <a:t>Infrequent Psychopathology Responses</a:t>
            </a:r>
            <a:r>
              <a:rPr lang="en-US" sz="3200" dirty="0"/>
              <a:t> – Responses infrequent in 	psychiatric populations </a:t>
            </a:r>
          </a:p>
          <a:p>
            <a:r>
              <a:rPr lang="en-US" sz="3200" dirty="0"/>
              <a:t>Fs	</a:t>
            </a:r>
            <a:r>
              <a:rPr lang="en-US" sz="3200" b="1" dirty="0"/>
              <a:t>Infrequent Somatic Responses </a:t>
            </a:r>
            <a:r>
              <a:rPr lang="en-US" sz="3200" dirty="0"/>
              <a:t>– Somatic complaints infrequent in 	medical patient populations</a:t>
            </a:r>
          </a:p>
          <a:p>
            <a:r>
              <a:rPr lang="en-US" sz="3200" dirty="0"/>
              <a:t>FBS	</a:t>
            </a:r>
            <a:r>
              <a:rPr lang="en-US" sz="3200" b="1" dirty="0"/>
              <a:t>Symptom Validity Scale </a:t>
            </a:r>
            <a:r>
              <a:rPr lang="en-US" sz="3200" dirty="0"/>
              <a:t>– Noncredible somatic and cognitive 	complaints</a:t>
            </a:r>
          </a:p>
          <a:p>
            <a:r>
              <a:rPr lang="en-US" sz="3200" dirty="0"/>
              <a:t>RBS	</a:t>
            </a:r>
            <a:r>
              <a:rPr lang="en-US" sz="3200" b="1" dirty="0"/>
              <a:t>Response Bias Scale </a:t>
            </a:r>
            <a:r>
              <a:rPr lang="en-US" sz="3200" dirty="0"/>
              <a:t>– Exaggerated memory complaints</a:t>
            </a:r>
          </a:p>
          <a:p>
            <a:r>
              <a:rPr lang="en-US" sz="3200" dirty="0"/>
              <a:t>L	</a:t>
            </a:r>
            <a:r>
              <a:rPr lang="en-US" sz="3200" b="1" dirty="0"/>
              <a:t>Uncommon Virtues </a:t>
            </a:r>
            <a:r>
              <a:rPr lang="en-US" dirty="0"/>
              <a:t>– </a:t>
            </a:r>
            <a:r>
              <a:rPr lang="en-US" sz="3200" dirty="0"/>
              <a:t>Rarely claimed moral attributes or activities</a:t>
            </a:r>
          </a:p>
          <a:p>
            <a:r>
              <a:rPr lang="en-US" sz="3200" dirty="0"/>
              <a:t>K	</a:t>
            </a:r>
            <a:r>
              <a:rPr lang="en-US" sz="3200" b="1" dirty="0"/>
              <a:t>Adjustment Validity </a:t>
            </a:r>
            <a:r>
              <a:rPr lang="en-US" sz="3200" dirty="0"/>
              <a:t>– Claims of uncommonly high level of 	psychological adjustment</a:t>
            </a:r>
            <a:endParaRPr lang="en-US" sz="6000" dirty="0"/>
          </a:p>
        </p:txBody>
      </p:sp>
      <p:pic>
        <p:nvPicPr>
          <p:cNvPr id="4" name="Picture 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296698C8-57A4-489C-A92F-65C19AE5C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620" y="5928529"/>
            <a:ext cx="1535443" cy="5273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49986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68720"/>
            <a:ext cx="7886700" cy="642411"/>
          </a:xfrm>
        </p:spPr>
        <p:txBody>
          <a:bodyPr/>
          <a:lstStyle/>
          <a:p>
            <a:pPr eaLnBrk="1" hangingPunct="1"/>
            <a:r>
              <a:rPr lang="en-US" sz="3800" dirty="0"/>
              <a:t>PSY-5 Scales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79348" y="1600200"/>
            <a:ext cx="7886700" cy="5181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AGGR </a:t>
            </a:r>
            <a:r>
              <a:rPr lang="en-US" sz="2400" b="1" dirty="0"/>
              <a:t>Aggressiveness</a:t>
            </a:r>
            <a:r>
              <a:rPr lang="en-US" sz="2400" dirty="0"/>
              <a:t> – Instrumental, goal-directed 	   	   aggression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PSYC	   </a:t>
            </a:r>
            <a:r>
              <a:rPr lang="en-US" sz="2400" b="1" dirty="0"/>
              <a:t>Psychoticism</a:t>
            </a:r>
            <a:r>
              <a:rPr lang="en-US" sz="2400" dirty="0"/>
              <a:t> – Disconnection from reality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DISC    </a:t>
            </a:r>
            <a:r>
              <a:rPr lang="en-US" sz="2400" b="1" dirty="0"/>
              <a:t>Disconstraint</a:t>
            </a:r>
            <a:r>
              <a:rPr lang="en-US" sz="2400" dirty="0"/>
              <a:t> – Under-controlled behavior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NEGE   </a:t>
            </a:r>
            <a:r>
              <a:rPr lang="en-US" sz="2400" b="1" dirty="0"/>
              <a:t>Negative Emotionality/Neuroticism </a:t>
            </a:r>
            <a:r>
              <a:rPr lang="en-US" sz="2400" dirty="0"/>
              <a:t>– Anxiety, 	    	    insecurity, worry, and fear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INTR     </a:t>
            </a:r>
            <a:r>
              <a:rPr lang="en-US" sz="2400" b="1" dirty="0"/>
              <a:t>Introversion/Low Positive Emotionality </a:t>
            </a:r>
            <a:r>
              <a:rPr lang="en-US" sz="2400" dirty="0"/>
              <a:t>– Social 	    	   disengagement and anhedonia </a:t>
            </a:r>
            <a:br>
              <a:rPr lang="en-US" sz="2400"/>
            </a:br>
            <a:endParaRPr lang="en-US" sz="2400" dirty="0"/>
          </a:p>
        </p:txBody>
      </p:sp>
      <p:pic>
        <p:nvPicPr>
          <p:cNvPr id="4" name="Picture 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C51B3EC6-89AD-4F0E-A00B-BC7899A4E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189" y="5933168"/>
            <a:ext cx="1535443" cy="5273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9430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 descr="Large confetti">
            <a:extLst>
              <a:ext uri="{FF2B5EF4-FFF2-40B4-BE49-F238E27FC236}">
                <a16:creationId xmlns:a16="http://schemas.microsoft.com/office/drawing/2014/main" id="{E9AFBD5E-DDB5-48BC-9C61-B4939D55B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3152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PSY-5 Scales</a:t>
            </a:r>
            <a:endParaRPr lang="en-US" altLang="en-US" dirty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9FD0DCC-9F63-43BB-A74F-19DE216B01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696200" cy="4648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Three Models: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49EA268-0166-4F43-A027-D3E724640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613183"/>
              </p:ext>
            </p:extLst>
          </p:nvPr>
        </p:nvGraphicFramePr>
        <p:xfrm>
          <a:off x="1143000" y="2057400"/>
          <a:ext cx="6705600" cy="37748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813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w Cen MT" panose="020B0602020104020603" pitchFamily="34" charset="77"/>
                        </a:rPr>
                        <a:t>FFM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w Cen MT" panose="020B0602020104020603" pitchFamily="34" charset="77"/>
                        </a:rPr>
                        <a:t>PSY-5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w Cen MT" panose="020B0602020104020603" pitchFamily="34" charset="77"/>
                        </a:rPr>
                        <a:t>DSM-5 Alternative Model of PDs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13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w Cen MT" panose="020B0602020104020603" pitchFamily="34" charset="77"/>
                        </a:rPr>
                        <a:t>Agreeability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w Cen MT" panose="020B0602020104020603" pitchFamily="34" charset="77"/>
                        </a:rPr>
                        <a:t>Aggressiveness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w Cen MT" panose="020B0602020104020603" pitchFamily="34" charset="77"/>
                        </a:rPr>
                        <a:t>Antagonism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13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w Cen MT" panose="020B0602020104020603" pitchFamily="34" charset="77"/>
                        </a:rPr>
                        <a:t>Openness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w Cen MT" panose="020B0602020104020603" pitchFamily="34" charset="77"/>
                        </a:rPr>
                        <a:t>Psychoticism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w Cen MT" panose="020B0602020104020603" pitchFamily="34" charset="77"/>
                        </a:rPr>
                        <a:t>Psychoticism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13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w Cen MT" panose="020B0602020104020603" pitchFamily="34" charset="77"/>
                        </a:rPr>
                        <a:t>Conscientiousness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w Cen MT" panose="020B0602020104020603" pitchFamily="34" charset="77"/>
                        </a:rPr>
                        <a:t>Disconstraint</a:t>
                      </a:r>
                      <a:endParaRPr lang="en-US" sz="1800" dirty="0">
                        <a:latin typeface="Tw Cen MT" panose="020B0602020104020603" pitchFamily="34" charset="77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w Cen MT" panose="020B0602020104020603" pitchFamily="34" charset="77"/>
                        </a:rPr>
                        <a:t>Disinhibition</a:t>
                      </a:r>
                      <a:endParaRPr lang="en-US" sz="1800" dirty="0">
                        <a:latin typeface="Tw Cen MT" panose="020B0602020104020603" pitchFamily="34" charset="77"/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5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w Cen MT" panose="020B0602020104020603" pitchFamily="34" charset="77"/>
                        </a:rPr>
                        <a:t>Neuroticism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w Cen MT" panose="020B0602020104020603" pitchFamily="34" charset="77"/>
                        </a:rPr>
                        <a:t>Negative Emotionality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w Cen MT" panose="020B0602020104020603" pitchFamily="34" charset="77"/>
                        </a:rPr>
                        <a:t>Negative Affect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5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w Cen MT" panose="020B0602020104020603" pitchFamily="34" charset="77"/>
                        </a:rPr>
                        <a:t>Extraversion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w Cen MT" panose="020B0602020104020603" pitchFamily="34" charset="77"/>
                        </a:rPr>
                        <a:t>Low Positive Emotionality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w Cen MT" panose="020B0602020104020603" pitchFamily="34" charset="77"/>
                        </a:rPr>
                        <a:t>Detachment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2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CDE826-9A1D-4F2E-B790-238F58E8E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81610"/>
            <a:ext cx="7620000" cy="990600"/>
          </a:xfrm>
        </p:spPr>
        <p:txBody>
          <a:bodyPr/>
          <a:lstStyle/>
          <a:p>
            <a:r>
              <a:rPr lang="en-US" sz="3600" dirty="0"/>
              <a:t>End of Part 2</a:t>
            </a:r>
          </a:p>
        </p:txBody>
      </p:sp>
    </p:spTree>
    <p:extLst>
      <p:ext uri="{BB962C8B-B14F-4D97-AF65-F5344CB8AC3E}">
        <p14:creationId xmlns:p14="http://schemas.microsoft.com/office/powerpoint/2010/main" val="39119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Validity Scales</a:t>
            </a:r>
            <a:r>
              <a:rPr lang="en-US" sz="40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399715"/>
            <a:ext cx="8378952" cy="5181600"/>
          </a:xfrm>
        </p:spPr>
        <p:txBody>
          <a:bodyPr>
            <a:normAutofit/>
          </a:bodyPr>
          <a:lstStyle/>
          <a:p>
            <a:r>
              <a:rPr lang="en-US" sz="2800" dirty="0"/>
              <a:t>Variable Inconsistency</a:t>
            </a:r>
          </a:p>
          <a:p>
            <a:pPr lvl="1"/>
            <a:r>
              <a:rPr lang="en-US" sz="2400" dirty="0"/>
              <a:t>An inconsistent combination of “True” and “False” responses</a:t>
            </a:r>
          </a:p>
          <a:p>
            <a:pPr lvl="2"/>
            <a:r>
              <a:rPr lang="en-US" sz="2000" dirty="0"/>
              <a:t>I am always happy (True)</a:t>
            </a:r>
          </a:p>
          <a:p>
            <a:pPr lvl="2"/>
            <a:r>
              <a:rPr lang="en-US" sz="2000" dirty="0"/>
              <a:t>I was happy yesterday (False)</a:t>
            </a:r>
          </a:p>
          <a:p>
            <a:pPr lvl="1"/>
            <a:r>
              <a:rPr lang="en-US" sz="2400" dirty="0"/>
              <a:t>Note that the opposite combination is NOT inconsistent </a:t>
            </a:r>
          </a:p>
          <a:p>
            <a:pPr lvl="2"/>
            <a:r>
              <a:rPr lang="en-US" sz="2000" dirty="0"/>
              <a:t>I am always happy (False)</a:t>
            </a:r>
          </a:p>
          <a:p>
            <a:pPr lvl="2"/>
            <a:r>
              <a:rPr lang="en-US" sz="2000" dirty="0"/>
              <a:t>I was happy yesterday (True)</a:t>
            </a:r>
          </a:p>
          <a:p>
            <a:pPr marL="914400" lvl="2" indent="0">
              <a:buNone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9134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Validity Scales</a:t>
            </a:r>
            <a:r>
              <a:rPr lang="en-US" sz="40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389932"/>
            <a:ext cx="8378952" cy="5181600"/>
          </a:xfrm>
        </p:spPr>
        <p:txBody>
          <a:bodyPr>
            <a:normAutofit/>
          </a:bodyPr>
          <a:lstStyle/>
          <a:p>
            <a:r>
              <a:rPr lang="en-US" sz="2800" dirty="0"/>
              <a:t>Fixed Inconsistency</a:t>
            </a:r>
          </a:p>
          <a:p>
            <a:pPr lvl="1"/>
            <a:r>
              <a:rPr lang="en-US" sz="2400" dirty="0"/>
              <a:t>An inconsistent combination of “True” and “True” responses</a:t>
            </a:r>
          </a:p>
          <a:p>
            <a:pPr lvl="2"/>
            <a:r>
              <a:rPr lang="en-US" sz="2000" dirty="0"/>
              <a:t>I am always happy (True)</a:t>
            </a:r>
          </a:p>
          <a:p>
            <a:pPr lvl="2"/>
            <a:r>
              <a:rPr lang="en-US" sz="2000" dirty="0"/>
              <a:t>I am always sad (True)</a:t>
            </a:r>
          </a:p>
          <a:p>
            <a:pPr lvl="1"/>
            <a:r>
              <a:rPr lang="en-US" sz="2400" dirty="0"/>
              <a:t>Note that the opposite combination is NOT inconsistent </a:t>
            </a:r>
          </a:p>
          <a:p>
            <a:pPr lvl="2"/>
            <a:r>
              <a:rPr lang="en-US" sz="2000" dirty="0"/>
              <a:t>I am always happy (False)</a:t>
            </a:r>
          </a:p>
          <a:p>
            <a:pPr lvl="2"/>
            <a:r>
              <a:rPr lang="en-US" sz="2000" dirty="0"/>
              <a:t>I am always sad (False)</a:t>
            </a:r>
          </a:p>
          <a:p>
            <a:pPr lvl="1"/>
            <a:r>
              <a:rPr lang="en-US" sz="2400" dirty="0"/>
              <a:t>OR an inconsistent combination of “False” and “False” responses</a:t>
            </a:r>
          </a:p>
          <a:p>
            <a:pPr lvl="2"/>
            <a:r>
              <a:rPr lang="en-US" sz="2000" dirty="0"/>
              <a:t>I am shy (False)</a:t>
            </a:r>
          </a:p>
          <a:p>
            <a:pPr lvl="2"/>
            <a:r>
              <a:rPr lang="en-US" sz="2000" dirty="0"/>
              <a:t>I am not shy (False)</a:t>
            </a:r>
          </a:p>
          <a:p>
            <a:pPr lvl="1"/>
            <a:r>
              <a:rPr lang="en-US" sz="2400" dirty="0"/>
              <a:t>In this case, the opposite combination IS inconsistent</a:t>
            </a:r>
          </a:p>
          <a:p>
            <a:pPr lvl="2"/>
            <a:r>
              <a:rPr lang="en-US" sz="2000" dirty="0"/>
              <a:t>I am shy (True)</a:t>
            </a:r>
          </a:p>
          <a:p>
            <a:pPr lvl="2"/>
            <a:r>
              <a:rPr lang="en-US" sz="2000" dirty="0"/>
              <a:t>I am not shy (True)</a:t>
            </a:r>
          </a:p>
          <a:p>
            <a:pPr lvl="2"/>
            <a:endParaRPr lang="en-US" sz="2000" dirty="0"/>
          </a:p>
          <a:p>
            <a:pPr marL="914400" lvl="2" indent="0">
              <a:buNone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95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B7E937-3CBA-4E97-B992-FE8C7E85B683}"/>
              </a:ext>
            </a:extLst>
          </p:cNvPr>
          <p:cNvSpPr/>
          <p:nvPr/>
        </p:nvSpPr>
        <p:spPr>
          <a:xfrm>
            <a:off x="42040" y="6350662"/>
            <a:ext cx="91439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Excerpted from the </a:t>
            </a:r>
            <a:r>
              <a:rPr lang="en-US" sz="1000" i="1" dirty="0">
                <a:latin typeface="Arial"/>
                <a:cs typeface="Arial"/>
              </a:rPr>
              <a:t>MMPI-3 Technical Manual </a:t>
            </a:r>
            <a:r>
              <a:rPr lang="en-US" sz="1000" dirty="0">
                <a:latin typeface="Arial"/>
                <a:cs typeface="Arial"/>
              </a:rPr>
              <a:t>by Yossef S. Ben-Porath and Auke Tellegen. Copyright © 2020 by the Regents of the University of Minnesota. Reproduced by permission of the University of Minnesota Press.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D56CB6-5149-479B-97CA-B98C37132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079"/>
            <a:ext cx="9144000" cy="360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9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B7E937-3CBA-4E97-B992-FE8C7E85B683}"/>
              </a:ext>
            </a:extLst>
          </p:cNvPr>
          <p:cNvSpPr/>
          <p:nvPr/>
        </p:nvSpPr>
        <p:spPr>
          <a:xfrm>
            <a:off x="42040" y="6350662"/>
            <a:ext cx="91439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Excerpted from the </a:t>
            </a:r>
            <a:r>
              <a:rPr lang="en-US" sz="1000" i="1" dirty="0">
                <a:latin typeface="Arial"/>
                <a:cs typeface="Arial"/>
              </a:rPr>
              <a:t>MMPI-3 Technical Manual </a:t>
            </a:r>
            <a:r>
              <a:rPr lang="en-US" sz="1000" dirty="0">
                <a:latin typeface="Arial"/>
                <a:cs typeface="Arial"/>
              </a:rPr>
              <a:t>by Yossef S. Ben-Porath and Auke Tellegen. Copyright © 2020 by the Regents of the University of Minnesota. Reproduced by permission of the University of Minnesota Press.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4B74A-C766-4CE0-88EF-FE5F000C3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5865"/>
            <a:ext cx="9144000" cy="338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6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CameraShutter.p3d 0"/>
  <p:tag name="POWER3D OPTIONS" val="Medium "/>
  <p:tag name="POWER3D SOUND" val="Camera Shutt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CameraShutter.p3d 0"/>
  <p:tag name="POWER3D OPTIONS" val="Medium "/>
  <p:tag name="POWER3D SOUND" val="Camera Shut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CameraShutter.p3d 0"/>
  <p:tag name="POWER3D OPTIONS" val="Medium "/>
  <p:tag name="POWER3D SOUND" val="Camera Shutt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Custom 4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14425D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Custom 4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14425D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2352C982C94548BCC86B5223D4C387" ma:contentTypeVersion="13" ma:contentTypeDescription="Create a new document." ma:contentTypeScope="" ma:versionID="3461cd3e0969a052afc478fa5b407527">
  <xsd:schema xmlns:xsd="http://www.w3.org/2001/XMLSchema" xmlns:xs="http://www.w3.org/2001/XMLSchema" xmlns:p="http://schemas.microsoft.com/office/2006/metadata/properties" xmlns:ns3="024c5132-e8f5-4123-971c-239c17fa48db" xmlns:ns4="7e9f3cb4-d1fb-4a8e-8884-0a73a3719474" targetNamespace="http://schemas.microsoft.com/office/2006/metadata/properties" ma:root="true" ma:fieldsID="170df0ad25e7d8738f6bb6de66bbf1cf" ns3:_="" ns4:_="">
    <xsd:import namespace="024c5132-e8f5-4123-971c-239c17fa48db"/>
    <xsd:import namespace="7e9f3cb4-d1fb-4a8e-8884-0a73a37194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c5132-e8f5-4123-971c-239c17fa48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f3cb4-d1fb-4a8e-8884-0a73a371947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9621FB-CA09-46CD-A5A7-E15BE4BFAD0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e9f3cb4-d1fb-4a8e-8884-0a73a3719474"/>
    <ds:schemaRef ds:uri="024c5132-e8f5-4123-971c-239c17fa48d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979545C-82BF-46FC-B6A5-DBACB5798F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D36658-49C7-4BBC-9E5B-82FDD44515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4c5132-e8f5-4123-971c-239c17fa48db"/>
    <ds:schemaRef ds:uri="7e9f3cb4-d1fb-4a8e-8884-0a73a37194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6144</TotalTime>
  <Words>1247</Words>
  <Application>Microsoft Macintosh PowerPoint</Application>
  <PresentationFormat>On-screen Show (4:3)</PresentationFormat>
  <Paragraphs>153</Paragraphs>
  <Slides>52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52</vt:i4>
      </vt:variant>
    </vt:vector>
  </HeadingPairs>
  <TitlesOfParts>
    <vt:vector size="65" baseType="lpstr">
      <vt:lpstr>Arial</vt:lpstr>
      <vt:lpstr>Calibri</vt:lpstr>
      <vt:lpstr>Times New Roman</vt:lpstr>
      <vt:lpstr>Tw Cen MT</vt:lpstr>
      <vt:lpstr>Wingdings</vt:lpstr>
      <vt:lpstr>5_Custom Design</vt:lpstr>
      <vt:lpstr>Custom Design</vt:lpstr>
      <vt:lpstr>3_Custom Design</vt:lpstr>
      <vt:lpstr>2_Custom Design</vt:lpstr>
      <vt:lpstr>4_Custom Design</vt:lpstr>
      <vt:lpstr>6_Custom Design</vt:lpstr>
      <vt:lpstr>7_Custom Design</vt:lpstr>
      <vt:lpstr>8_Custom Design</vt:lpstr>
      <vt:lpstr>PowerPoint Presentation</vt:lpstr>
      <vt:lpstr>PowerPoint Presentation</vt:lpstr>
      <vt:lpstr>PowerPoint Presentation</vt:lpstr>
      <vt:lpstr>Unit 1: Validity Scales</vt:lpstr>
      <vt:lpstr>Validity Scales </vt:lpstr>
      <vt:lpstr>Validity Scales </vt:lpstr>
      <vt:lpstr>Validity Scales </vt:lpstr>
      <vt:lpstr>PowerPoint Presentation</vt:lpstr>
      <vt:lpstr>PowerPoint Presentation</vt:lpstr>
      <vt:lpstr>Reliability and SEM</vt:lpstr>
      <vt:lpstr>PowerPoint Presentation</vt:lpstr>
      <vt:lpstr>PowerPoint Presentation</vt:lpstr>
      <vt:lpstr>Validity – Non-content-based Invalidity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Non-content-based Invalid Responding Indicators</vt:lpstr>
      <vt:lpstr>Validity – Content-based Invalidity Indicators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Content-based Invalid Responding Indicators</vt:lpstr>
      <vt:lpstr>Content-based Invalid Responding Indicators</vt:lpstr>
      <vt:lpstr>Unit 2: Higher-Order (H-O) Scales</vt:lpstr>
      <vt:lpstr>Higher-Order (H-O) Scales </vt:lpstr>
      <vt:lpstr>Unit 3: Restructured Clinical (RC) Scales</vt:lpstr>
      <vt:lpstr>Restructured Clinical (RC) Scales</vt:lpstr>
      <vt:lpstr>Unit 4: Specific Problems Scales</vt:lpstr>
      <vt:lpstr>Specific Problems Scales</vt:lpstr>
      <vt:lpstr>Specific Problems Scales</vt:lpstr>
      <vt:lpstr>Specific Problems Scales</vt:lpstr>
      <vt:lpstr>Specific Problems Scales</vt:lpstr>
      <vt:lpstr>Specific Problems Scales</vt:lpstr>
      <vt:lpstr>Unit 5: Personality Psychopathology Five (PSY-5) Scales  </vt:lpstr>
      <vt:lpstr>PSY-5 Scales</vt:lpstr>
      <vt:lpstr>PSY-5 Scales</vt:lpstr>
      <vt:lpstr>End of Part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Lacombe, Elizabeth</dc:creator>
  <cp:lastModifiedBy>Katie Nickerson</cp:lastModifiedBy>
  <cp:revision>199</cp:revision>
  <dcterms:created xsi:type="dcterms:W3CDTF">2020-04-06T15:04:22Z</dcterms:created>
  <dcterms:modified xsi:type="dcterms:W3CDTF">2022-06-22T21:02:13Z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0x0101000D2352C982C94548BCC86B5223D4C387</vt:lpwstr>
  </property>
</Properties>
</file>